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484" r:id="rId2"/>
    <p:sldId id="485" r:id="rId3"/>
    <p:sldId id="457" r:id="rId4"/>
    <p:sldId id="458" r:id="rId5"/>
    <p:sldId id="349" r:id="rId6"/>
    <p:sldId id="467" r:id="rId7"/>
    <p:sldId id="459" r:id="rId8"/>
    <p:sldId id="350" r:id="rId9"/>
    <p:sldId id="353" r:id="rId10"/>
    <p:sldId id="277" r:id="rId11"/>
    <p:sldId id="393" r:id="rId12"/>
    <p:sldId id="356" r:id="rId13"/>
    <p:sldId id="403" r:id="rId14"/>
    <p:sldId id="466" r:id="rId15"/>
    <p:sldId id="471" r:id="rId16"/>
    <p:sldId id="482" r:id="rId17"/>
    <p:sldId id="483" r:id="rId18"/>
    <p:sldId id="473" r:id="rId19"/>
    <p:sldId id="462" r:id="rId20"/>
    <p:sldId id="463" r:id="rId21"/>
    <p:sldId id="464" r:id="rId22"/>
    <p:sldId id="383" r:id="rId23"/>
    <p:sldId id="384" r:id="rId24"/>
    <p:sldId id="416" r:id="rId25"/>
    <p:sldId id="385" r:id="rId26"/>
    <p:sldId id="386" r:id="rId27"/>
    <p:sldId id="387" r:id="rId28"/>
    <p:sldId id="388" r:id="rId29"/>
    <p:sldId id="392" r:id="rId30"/>
    <p:sldId id="389" r:id="rId31"/>
    <p:sldId id="390" r:id="rId32"/>
    <p:sldId id="391" r:id="rId33"/>
    <p:sldId id="469" r:id="rId34"/>
    <p:sldId id="479" r:id="rId35"/>
    <p:sldId id="480" r:id="rId36"/>
    <p:sldId id="481" r:id="rId3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B0F0"/>
    <a:srgbClr val="000099"/>
    <a:srgbClr val="FFFF99"/>
    <a:srgbClr val="FFFFCC"/>
    <a:srgbClr val="FF0066"/>
    <a:srgbClr val="0000CC"/>
    <a:srgbClr val="0000FF"/>
    <a:srgbClr val="FFCC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015" autoAdjust="0"/>
    <p:restoredTop sz="94660"/>
  </p:normalViewPr>
  <p:slideViewPr>
    <p:cSldViewPr>
      <p:cViewPr varScale="1">
        <p:scale>
          <a:sx n="129" d="100"/>
          <a:sy n="129" d="100"/>
        </p:scale>
        <p:origin x="91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0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540C4DC-E658-4FCD-9397-C764E8859417}" type="datetimeFigureOut">
              <a:rPr lang="ru-RU"/>
              <a:pPr>
                <a:defRPr/>
              </a:pPr>
              <a:t>12.03.2026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E5B5350-431D-488F-A022-F2034D247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050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759B2-EA90-4E26-9AFE-71753175A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008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65818-8D03-4E31-8961-24016C0F6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97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EA11-2E81-47A4-9913-380264321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171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2CAED-BBD2-45E0-8F21-80E93C1F5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225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F0D32-F11E-43B4-B2B0-ED35BF515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300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F20C9-91D2-40BE-8CCC-B7411C640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104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E92BE-0029-4AA0-8D4A-FA38F945C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373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2DEEC-F33B-45E5-B5FA-AE5A32B87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587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EBC4F-E402-4018-B3D3-7EA2A9A06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542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644EB-6A84-4DEC-BE76-527C5BFE7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1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C704B-D785-4037-9983-812667642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845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789E1-02C4-443B-9728-7663AA77A2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730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25B8B-B617-41E6-A1EC-F046EF7FF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87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FBB62103-D712-40DD-8EC2-2A6AB660D8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upload.wikimedia.org/wikipedia/commons/9/92/Isaac_Newton_signature.sv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hyperlink" Target="http://upload.wikimedia.org/wikipedia/commons/3/39/GodfreyKneller-IsaacNewton-168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upload.wikimedia.org/wikipedia/commons/3/39/GodfreyKneller-IsaacNewton-1689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7.wmf"/><Relationship Id="rId3" Type="http://schemas.openxmlformats.org/officeDocument/2006/relationships/image" Target="../media/image28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tif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4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4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6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tiff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2.wmf"/><Relationship Id="rId4" Type="http://schemas.openxmlformats.org/officeDocument/2006/relationships/image" Target="../media/image14.jpeg"/><Relationship Id="rId9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8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7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Пользователь\Desktop\школ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" y="396"/>
            <a:ext cx="9145777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9C6E7-6567-4EB8-80EA-90B49848A862}"/>
              </a:ext>
            </a:extLst>
          </p:cNvPr>
          <p:cNvSpPr txBox="1"/>
          <p:nvPr/>
        </p:nvSpPr>
        <p:spPr>
          <a:xfrm>
            <a:off x="539552" y="104009"/>
            <a:ext cx="7156047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ВОЕННО-КОСМИЧЕСКАЯ АКАДЕМИЯ</a:t>
            </a:r>
          </a:p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ИМЕНИ А.Ф. МОЖАЙСКОГО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70050EC-4EBF-4542-9ABE-C52BECE78D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450" y="104010"/>
            <a:ext cx="1140698" cy="1065456"/>
          </a:xfrm>
          <a:prstGeom prst="rect">
            <a:avLst/>
          </a:prstGeom>
          <a:effectLst>
            <a:glow rad="190500">
              <a:schemeClr val="tx1">
                <a:alpha val="58000"/>
              </a:schemeClr>
            </a:glo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93" y="1169466"/>
            <a:ext cx="3660436" cy="4032448"/>
          </a:xfrm>
          <a:prstGeom prst="rect">
            <a:avLst/>
          </a:prstGeom>
          <a:effectLst>
            <a:glow rad="228600">
              <a:schemeClr val="accent4">
                <a:satMod val="175000"/>
                <a:alpha val="20000"/>
              </a:schemeClr>
            </a:glow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559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7999">
              <a:srgbClr val="FFFFFF"/>
            </a:gs>
            <a:gs pos="80000">
              <a:schemeClr val="tx1"/>
            </a:gs>
            <a:gs pos="100000">
              <a:schemeClr val="tx1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/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1117600" y="3048000"/>
            <a:ext cx="2387600" cy="3098800"/>
            <a:chOff x="704" y="1920"/>
            <a:chExt cx="1504" cy="1952"/>
          </a:xfrm>
        </p:grpSpPr>
        <p:sp>
          <p:nvSpPr>
            <p:cNvPr id="19484" name="Line 5"/>
            <p:cNvSpPr>
              <a:spLocks noChangeShapeType="1"/>
            </p:cNvSpPr>
            <p:nvPr/>
          </p:nvSpPr>
          <p:spPr bwMode="auto">
            <a:xfrm>
              <a:off x="704" y="2232"/>
              <a:ext cx="5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5" name="Text Box 6"/>
            <p:cNvSpPr txBox="1">
              <a:spLocks noChangeArrowheads="1"/>
            </p:cNvSpPr>
            <p:nvPr/>
          </p:nvSpPr>
          <p:spPr bwMode="auto">
            <a:xfrm>
              <a:off x="947" y="1920"/>
              <a:ext cx="3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24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en-US" sz="2400" b="1" baseline="-25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486" name="Freeform 7"/>
            <p:cNvSpPr>
              <a:spLocks/>
            </p:cNvSpPr>
            <p:nvPr/>
          </p:nvSpPr>
          <p:spPr bwMode="auto">
            <a:xfrm>
              <a:off x="816" y="2240"/>
              <a:ext cx="1392" cy="1632"/>
            </a:xfrm>
            <a:custGeom>
              <a:avLst/>
              <a:gdLst>
                <a:gd name="T0" fmla="*/ 0 w 1392"/>
                <a:gd name="T1" fmla="*/ 0 h 1632"/>
                <a:gd name="T2" fmla="*/ 240 w 1392"/>
                <a:gd name="T3" fmla="*/ 48 h 1632"/>
                <a:gd name="T4" fmla="*/ 480 w 1392"/>
                <a:gd name="T5" fmla="*/ 144 h 1632"/>
                <a:gd name="T6" fmla="*/ 864 w 1392"/>
                <a:gd name="T7" fmla="*/ 384 h 1632"/>
                <a:gd name="T8" fmla="*/ 1200 w 1392"/>
                <a:gd name="T9" fmla="*/ 816 h 1632"/>
                <a:gd name="T10" fmla="*/ 1344 w 1392"/>
                <a:gd name="T11" fmla="*/ 1296 h 1632"/>
                <a:gd name="T12" fmla="*/ 1392 w 1392"/>
                <a:gd name="T13" fmla="*/ 1632 h 16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connsiteX0" fmla="*/ 0 w 10000"/>
                <a:gd name="connsiteY0" fmla="*/ 0 h 10000"/>
                <a:gd name="connsiteX1" fmla="*/ 3448 w 10000"/>
                <a:gd name="connsiteY1" fmla="*/ 882 h 10000"/>
                <a:gd name="connsiteX2" fmla="*/ 6207 w 10000"/>
                <a:gd name="connsiteY2" fmla="*/ 2353 h 10000"/>
                <a:gd name="connsiteX3" fmla="*/ 8621 w 10000"/>
                <a:gd name="connsiteY3" fmla="*/ 5000 h 10000"/>
                <a:gd name="connsiteX4" fmla="*/ 9655 w 10000"/>
                <a:gd name="connsiteY4" fmla="*/ 7941 h 10000"/>
                <a:gd name="connsiteX5" fmla="*/ 10000 w 10000"/>
                <a:gd name="connsiteY5" fmla="*/ 10000 h 10000"/>
                <a:gd name="connsiteX0" fmla="*/ 0 w 10000"/>
                <a:gd name="connsiteY0" fmla="*/ 0 h 10000"/>
                <a:gd name="connsiteX1" fmla="*/ 6207 w 10000"/>
                <a:gd name="connsiteY1" fmla="*/ 2353 h 10000"/>
                <a:gd name="connsiteX2" fmla="*/ 8621 w 10000"/>
                <a:gd name="connsiteY2" fmla="*/ 5000 h 10000"/>
                <a:gd name="connsiteX3" fmla="*/ 9655 w 10000"/>
                <a:gd name="connsiteY3" fmla="*/ 7941 h 10000"/>
                <a:gd name="connsiteX4" fmla="*/ 10000 w 10000"/>
                <a:gd name="connsiteY4" fmla="*/ 10000 h 10000"/>
                <a:gd name="connsiteX0" fmla="*/ 0 w 10000"/>
                <a:gd name="connsiteY0" fmla="*/ 0 h 10000"/>
                <a:gd name="connsiteX1" fmla="*/ 8621 w 10000"/>
                <a:gd name="connsiteY1" fmla="*/ 5000 h 10000"/>
                <a:gd name="connsiteX2" fmla="*/ 9655 w 10000"/>
                <a:gd name="connsiteY2" fmla="*/ 7941 h 10000"/>
                <a:gd name="connsiteX3" fmla="*/ 10000 w 10000"/>
                <a:gd name="connsiteY3" fmla="*/ 10000 h 10000"/>
                <a:gd name="connsiteX0" fmla="*/ 0 w 10000"/>
                <a:gd name="connsiteY0" fmla="*/ 0 h 10000"/>
                <a:gd name="connsiteX1" fmla="*/ 9655 w 10000"/>
                <a:gd name="connsiteY1" fmla="*/ 7941 h 10000"/>
                <a:gd name="connsiteX2" fmla="*/ 10000 w 10000"/>
                <a:gd name="connsiteY2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7280" y="618"/>
                    <a:pt x="9277" y="6938"/>
                    <a:pt x="10000" y="1000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80" name="Group 8"/>
          <p:cNvGrpSpPr>
            <a:grpSpLocks/>
          </p:cNvGrpSpPr>
          <p:nvPr/>
        </p:nvGrpSpPr>
        <p:grpSpPr bwMode="auto">
          <a:xfrm>
            <a:off x="1143000" y="3048000"/>
            <a:ext cx="4935538" cy="3108325"/>
            <a:chOff x="720" y="1920"/>
            <a:chExt cx="3109" cy="1958"/>
          </a:xfrm>
        </p:grpSpPr>
        <p:sp>
          <p:nvSpPr>
            <p:cNvPr id="2071" name="Text Box 9"/>
            <p:cNvSpPr txBox="1">
              <a:spLocks noChangeArrowheads="1"/>
            </p:cNvSpPr>
            <p:nvPr/>
          </p:nvSpPr>
          <p:spPr bwMode="auto">
            <a:xfrm>
              <a:off x="1963" y="1920"/>
              <a:ext cx="3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24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en-US" sz="2400" b="1" baseline="-25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482" name="Freeform 10"/>
            <p:cNvSpPr>
              <a:spLocks/>
            </p:cNvSpPr>
            <p:nvPr/>
          </p:nvSpPr>
          <p:spPr bwMode="auto">
            <a:xfrm>
              <a:off x="803" y="2247"/>
              <a:ext cx="3026" cy="1631"/>
            </a:xfrm>
            <a:custGeom>
              <a:avLst/>
              <a:gdLst>
                <a:gd name="T0" fmla="*/ 0 w 3026"/>
                <a:gd name="T1" fmla="*/ 0 h 1631"/>
                <a:gd name="T2" fmla="*/ 1087 w 3026"/>
                <a:gd name="T3" fmla="*/ 65 h 1631"/>
                <a:gd name="T4" fmla="*/ 1785 w 3026"/>
                <a:gd name="T5" fmla="*/ 227 h 1631"/>
                <a:gd name="T6" fmla="*/ 2320 w 3026"/>
                <a:gd name="T7" fmla="*/ 495 h 1631"/>
                <a:gd name="T8" fmla="*/ 2758 w 3026"/>
                <a:gd name="T9" fmla="*/ 941 h 1631"/>
                <a:gd name="T10" fmla="*/ 2945 w 3026"/>
                <a:gd name="T11" fmla="*/ 1323 h 1631"/>
                <a:gd name="T12" fmla="*/ 3026 w 3026"/>
                <a:gd name="T13" fmla="*/ 1631 h 16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connsiteX0" fmla="*/ 0 w 10000"/>
                <a:gd name="connsiteY0" fmla="*/ 0 h 10000"/>
                <a:gd name="connsiteX1" fmla="*/ 5899 w 10000"/>
                <a:gd name="connsiteY1" fmla="*/ 1392 h 10000"/>
                <a:gd name="connsiteX2" fmla="*/ 7667 w 10000"/>
                <a:gd name="connsiteY2" fmla="*/ 3035 h 10000"/>
                <a:gd name="connsiteX3" fmla="*/ 9114 w 10000"/>
                <a:gd name="connsiteY3" fmla="*/ 5769 h 10000"/>
                <a:gd name="connsiteX4" fmla="*/ 9732 w 10000"/>
                <a:gd name="connsiteY4" fmla="*/ 8112 h 10000"/>
                <a:gd name="connsiteX5" fmla="*/ 10000 w 10000"/>
                <a:gd name="connsiteY5" fmla="*/ 10000 h 10000"/>
                <a:gd name="connsiteX0" fmla="*/ 0 w 10000"/>
                <a:gd name="connsiteY0" fmla="*/ 0 h 10000"/>
                <a:gd name="connsiteX1" fmla="*/ 7667 w 10000"/>
                <a:gd name="connsiteY1" fmla="*/ 3035 h 10000"/>
                <a:gd name="connsiteX2" fmla="*/ 9114 w 10000"/>
                <a:gd name="connsiteY2" fmla="*/ 5769 h 10000"/>
                <a:gd name="connsiteX3" fmla="*/ 9732 w 10000"/>
                <a:gd name="connsiteY3" fmla="*/ 8112 h 10000"/>
                <a:gd name="connsiteX4" fmla="*/ 10000 w 10000"/>
                <a:gd name="connsiteY4" fmla="*/ 10000 h 10000"/>
                <a:gd name="connsiteX0" fmla="*/ 0 w 10000"/>
                <a:gd name="connsiteY0" fmla="*/ 0 h 10000"/>
                <a:gd name="connsiteX1" fmla="*/ 9114 w 10000"/>
                <a:gd name="connsiteY1" fmla="*/ 5769 h 10000"/>
                <a:gd name="connsiteX2" fmla="*/ 9732 w 10000"/>
                <a:gd name="connsiteY2" fmla="*/ 8112 h 10000"/>
                <a:gd name="connsiteX3" fmla="*/ 10000 w 10000"/>
                <a:gd name="connsiteY3" fmla="*/ 10000 h 10000"/>
                <a:gd name="connsiteX0" fmla="*/ 0 w 10000"/>
                <a:gd name="connsiteY0" fmla="*/ 0 h 10000"/>
                <a:gd name="connsiteX1" fmla="*/ 9732 w 10000"/>
                <a:gd name="connsiteY1" fmla="*/ 8112 h 10000"/>
                <a:gd name="connsiteX2" fmla="*/ 10000 w 10000"/>
                <a:gd name="connsiteY2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  <a:gd name="connsiteX0" fmla="*/ 0 w 10000"/>
                <a:gd name="connsiteY0" fmla="*/ 0 h 10000"/>
                <a:gd name="connsiteX1" fmla="*/ 10000 w 10000"/>
                <a:gd name="connsiteY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5554" y="54"/>
                    <a:pt x="8729" y="3766"/>
                    <a:pt x="10000" y="1000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3" name="Line 11"/>
            <p:cNvSpPr>
              <a:spLocks noChangeShapeType="1"/>
            </p:cNvSpPr>
            <p:nvPr/>
          </p:nvSpPr>
          <p:spPr bwMode="auto">
            <a:xfrm>
              <a:off x="720" y="2232"/>
              <a:ext cx="16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84" name="Group 12"/>
          <p:cNvGrpSpPr>
            <a:grpSpLocks/>
          </p:cNvGrpSpPr>
          <p:nvPr/>
        </p:nvGrpSpPr>
        <p:grpSpPr bwMode="auto">
          <a:xfrm>
            <a:off x="1117600" y="3517900"/>
            <a:ext cx="728663" cy="2667000"/>
            <a:chOff x="704" y="2216"/>
            <a:chExt cx="459" cy="1680"/>
          </a:xfrm>
        </p:grpSpPr>
        <p:sp>
          <p:nvSpPr>
            <p:cNvPr id="19477" name="Line 13"/>
            <p:cNvSpPr>
              <a:spLocks noChangeShapeType="1"/>
            </p:cNvSpPr>
            <p:nvPr/>
          </p:nvSpPr>
          <p:spPr bwMode="auto">
            <a:xfrm>
              <a:off x="704" y="2216"/>
              <a:ext cx="0" cy="16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78" name="Group 14"/>
            <p:cNvGrpSpPr>
              <a:grpSpLocks/>
            </p:cNvGrpSpPr>
            <p:nvPr/>
          </p:nvGrpSpPr>
          <p:grpSpPr bwMode="auto">
            <a:xfrm>
              <a:off x="704" y="2224"/>
              <a:ext cx="459" cy="633"/>
              <a:chOff x="704" y="2224"/>
              <a:chExt cx="459" cy="633"/>
            </a:xfrm>
          </p:grpSpPr>
          <p:sp>
            <p:nvSpPr>
              <p:cNvPr id="19479" name="Line 15"/>
              <p:cNvSpPr>
                <a:spLocks noChangeShapeType="1"/>
              </p:cNvSpPr>
              <p:nvPr/>
            </p:nvSpPr>
            <p:spPr bwMode="auto">
              <a:xfrm>
                <a:off x="704" y="2224"/>
                <a:ext cx="0" cy="62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0" name="Text Box 16"/>
              <p:cNvSpPr txBox="1">
                <a:spLocks noChangeArrowheads="1"/>
              </p:cNvSpPr>
              <p:nvPr/>
            </p:nvSpPr>
            <p:spPr bwMode="auto">
              <a:xfrm>
                <a:off x="759" y="2569"/>
                <a:ext cx="4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sz="2400" b="1" i="1" dirty="0">
                    <a:solidFill>
                      <a:srgbClr val="C00000"/>
                    </a:solidFill>
                  </a:rPr>
                  <a:t>mg</a:t>
                </a:r>
                <a:endParaRPr lang="ru-RU" sz="2400" b="1" i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3089" name="Group 17"/>
          <p:cNvGrpSpPr>
            <a:grpSpLocks/>
          </p:cNvGrpSpPr>
          <p:nvPr/>
        </p:nvGrpSpPr>
        <p:grpSpPr bwMode="auto">
          <a:xfrm>
            <a:off x="1143000" y="5638800"/>
            <a:ext cx="2362200" cy="457200"/>
            <a:chOff x="720" y="3552"/>
            <a:chExt cx="1488" cy="288"/>
          </a:xfrm>
        </p:grpSpPr>
        <p:sp>
          <p:nvSpPr>
            <p:cNvPr id="19475" name="Line 18"/>
            <p:cNvSpPr>
              <a:spLocks noChangeShapeType="1"/>
            </p:cNvSpPr>
            <p:nvPr/>
          </p:nvSpPr>
          <p:spPr bwMode="auto">
            <a:xfrm>
              <a:off x="720" y="3840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Text Box 19"/>
            <p:cNvSpPr txBox="1">
              <a:spLocks noChangeArrowheads="1"/>
            </p:cNvSpPr>
            <p:nvPr/>
          </p:nvSpPr>
          <p:spPr bwMode="auto">
            <a:xfrm>
              <a:off x="1296" y="3552"/>
              <a:ext cx="3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 b="1" i="1" dirty="0"/>
                <a:t>L</a:t>
              </a:r>
              <a:r>
                <a:rPr lang="en-US" altLang="ru-RU" sz="2400" b="1" baseline="-25000" dirty="0"/>
                <a:t>1</a:t>
              </a:r>
              <a:endParaRPr lang="ru-RU" altLang="ru-RU" sz="2400" b="1" dirty="0"/>
            </a:p>
          </p:txBody>
        </p:sp>
      </p:grpSp>
      <p:grpSp>
        <p:nvGrpSpPr>
          <p:cNvPr id="3092" name="Group 20"/>
          <p:cNvGrpSpPr>
            <a:grpSpLocks/>
          </p:cNvGrpSpPr>
          <p:nvPr/>
        </p:nvGrpSpPr>
        <p:grpSpPr bwMode="auto">
          <a:xfrm>
            <a:off x="1143000" y="6172200"/>
            <a:ext cx="4953000" cy="457200"/>
            <a:chOff x="720" y="3888"/>
            <a:chExt cx="3120" cy="288"/>
          </a:xfrm>
        </p:grpSpPr>
        <p:sp>
          <p:nvSpPr>
            <p:cNvPr id="19473" name="Line 21"/>
            <p:cNvSpPr>
              <a:spLocks noChangeShapeType="1"/>
            </p:cNvSpPr>
            <p:nvPr/>
          </p:nvSpPr>
          <p:spPr bwMode="auto">
            <a:xfrm>
              <a:off x="720" y="3936"/>
              <a:ext cx="312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4" name="Text Box 22"/>
            <p:cNvSpPr txBox="1">
              <a:spLocks noChangeArrowheads="1"/>
            </p:cNvSpPr>
            <p:nvPr/>
          </p:nvSpPr>
          <p:spPr bwMode="auto">
            <a:xfrm>
              <a:off x="2160" y="3888"/>
              <a:ext cx="3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 b="1" i="1"/>
                <a:t>L</a:t>
              </a:r>
              <a:r>
                <a:rPr lang="en-US" altLang="ru-RU" sz="2400" b="1" baseline="-25000"/>
                <a:t>2</a:t>
              </a:r>
              <a:endParaRPr lang="ru-RU" altLang="ru-RU" sz="2400" b="1"/>
            </a:p>
          </p:txBody>
        </p:sp>
      </p:grp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2867364" y="588700"/>
            <a:ext cx="541462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«Брошенный на Землю камень отклонится 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действием силы тяжести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прямолинейного пути, 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описав кривую траекторию 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упадёт на Землю</a:t>
            </a:r>
            <a:r>
              <a:rPr lang="ru-RU" b="1" i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b="1" i="1" dirty="0">
              <a:solidFill>
                <a:srgbClr val="66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99" name="Picture 27" descr="Файл:Isaac Newton signature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063081"/>
            <a:ext cx="1712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6" descr="Файл:GodfreyKneller-IsaacNewton-1689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13" y="411060"/>
            <a:ext cx="1684550" cy="2316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Rectangle 26"/>
          <p:cNvSpPr>
            <a:spLocks noChangeArrowheads="1"/>
          </p:cNvSpPr>
          <p:nvPr/>
        </p:nvSpPr>
        <p:spPr bwMode="auto">
          <a:xfrm>
            <a:off x="280008" y="2617748"/>
            <a:ext cx="14479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Исаак Ньютон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(1643-1721)</a:t>
            </a:r>
          </a:p>
        </p:txBody>
      </p:sp>
      <p:sp>
        <p:nvSpPr>
          <p:cNvPr id="19471" name="Oval 3"/>
          <p:cNvSpPr>
            <a:spLocks noChangeArrowheads="1"/>
          </p:cNvSpPr>
          <p:nvPr/>
        </p:nvSpPr>
        <p:spPr bwMode="auto">
          <a:xfrm>
            <a:off x="914400" y="3352800"/>
            <a:ext cx="381000" cy="381000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0" name="Text Box 24"/>
          <p:cNvSpPr txBox="1">
            <a:spLocks noChangeArrowheads="1"/>
          </p:cNvSpPr>
          <p:nvPr/>
        </p:nvSpPr>
        <p:spPr bwMode="auto">
          <a:xfrm>
            <a:off x="2359283" y="2037992"/>
            <a:ext cx="594175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Исаак </a:t>
            </a: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Ньютон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 eaLnBrk="1" hangingPunct="1">
              <a:defRPr/>
            </a:pP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«Математические начала натуральной философии</a:t>
            </a:r>
          </a:p>
          <a:p>
            <a:pPr algn="r" eaLnBrk="1" hangingPunct="1">
              <a:defRPr/>
            </a:pP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(1684-1686)»</a:t>
            </a:r>
          </a:p>
          <a:p>
            <a:pPr algn="r" eaLnBrk="1" hangingPunct="1">
              <a:defRPr/>
            </a:pP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FFFF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6" grpId="0" build="allAtOnce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7999">
              <a:srgbClr val="FFFFFF"/>
            </a:gs>
            <a:gs pos="80000">
              <a:schemeClr val="tx1"/>
            </a:gs>
            <a:gs pos="100000">
              <a:schemeClr val="tx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олилиния 77"/>
          <p:cNvSpPr/>
          <p:nvPr/>
        </p:nvSpPr>
        <p:spPr>
          <a:xfrm>
            <a:off x="-91964" y="4635499"/>
            <a:ext cx="7430376" cy="2297831"/>
          </a:xfrm>
          <a:custGeom>
            <a:avLst/>
            <a:gdLst>
              <a:gd name="connsiteX0" fmla="*/ 920819 w 8185221"/>
              <a:gd name="connsiteY0" fmla="*/ 7 h 2515697"/>
              <a:gd name="connsiteX1" fmla="*/ 8185219 w 8185221"/>
              <a:gd name="connsiteY1" fmla="*/ 2222507 h 2515697"/>
              <a:gd name="connsiteX2" fmla="*/ 895419 w 8185221"/>
              <a:gd name="connsiteY2" fmla="*/ 2247907 h 2515697"/>
              <a:gd name="connsiteX3" fmla="*/ 920819 w 8185221"/>
              <a:gd name="connsiteY3" fmla="*/ 7 h 2515697"/>
              <a:gd name="connsiteX0" fmla="*/ 920819 w 8185221"/>
              <a:gd name="connsiteY0" fmla="*/ 7 h 2515697"/>
              <a:gd name="connsiteX1" fmla="*/ 8185219 w 8185221"/>
              <a:gd name="connsiteY1" fmla="*/ 2222507 h 2515697"/>
              <a:gd name="connsiteX2" fmla="*/ 895419 w 8185221"/>
              <a:gd name="connsiteY2" fmla="*/ 2247907 h 2515697"/>
              <a:gd name="connsiteX3" fmla="*/ 920819 w 8185221"/>
              <a:gd name="connsiteY3" fmla="*/ 7 h 2515697"/>
              <a:gd name="connsiteX0" fmla="*/ 565397 w 7829799"/>
              <a:gd name="connsiteY0" fmla="*/ 7 h 2515697"/>
              <a:gd name="connsiteX1" fmla="*/ 7829797 w 7829799"/>
              <a:gd name="connsiteY1" fmla="*/ 2222507 h 2515697"/>
              <a:gd name="connsiteX2" fmla="*/ 539997 w 7829799"/>
              <a:gd name="connsiteY2" fmla="*/ 2247907 h 2515697"/>
              <a:gd name="connsiteX3" fmla="*/ 565397 w 7829799"/>
              <a:gd name="connsiteY3" fmla="*/ 7 h 2515697"/>
              <a:gd name="connsiteX0" fmla="*/ 565397 w 7829799"/>
              <a:gd name="connsiteY0" fmla="*/ 7 h 2515697"/>
              <a:gd name="connsiteX1" fmla="*/ 7829797 w 7829799"/>
              <a:gd name="connsiteY1" fmla="*/ 2222507 h 2515697"/>
              <a:gd name="connsiteX2" fmla="*/ 539997 w 7829799"/>
              <a:gd name="connsiteY2" fmla="*/ 2247907 h 2515697"/>
              <a:gd name="connsiteX3" fmla="*/ 565397 w 7829799"/>
              <a:gd name="connsiteY3" fmla="*/ 7 h 2515697"/>
              <a:gd name="connsiteX0" fmla="*/ 30200 w 7294602"/>
              <a:gd name="connsiteY0" fmla="*/ 7 h 2515697"/>
              <a:gd name="connsiteX1" fmla="*/ 7294600 w 7294602"/>
              <a:gd name="connsiteY1" fmla="*/ 2222507 h 2515697"/>
              <a:gd name="connsiteX2" fmla="*/ 4800 w 7294602"/>
              <a:gd name="connsiteY2" fmla="*/ 2247907 h 2515697"/>
              <a:gd name="connsiteX3" fmla="*/ 30200 w 7294602"/>
              <a:gd name="connsiteY3" fmla="*/ 7 h 2515697"/>
              <a:gd name="connsiteX0" fmla="*/ 30200 w 7294602"/>
              <a:gd name="connsiteY0" fmla="*/ 7 h 2396880"/>
              <a:gd name="connsiteX1" fmla="*/ 7294600 w 7294602"/>
              <a:gd name="connsiteY1" fmla="*/ 2222507 h 2396880"/>
              <a:gd name="connsiteX2" fmla="*/ 4800 w 7294602"/>
              <a:gd name="connsiteY2" fmla="*/ 2247907 h 2396880"/>
              <a:gd name="connsiteX3" fmla="*/ 30200 w 7294602"/>
              <a:gd name="connsiteY3" fmla="*/ 7 h 2396880"/>
              <a:gd name="connsiteX0" fmla="*/ 30200 w 7294602"/>
              <a:gd name="connsiteY0" fmla="*/ 7 h 2247907"/>
              <a:gd name="connsiteX1" fmla="*/ 7294600 w 7294602"/>
              <a:gd name="connsiteY1" fmla="*/ 2222507 h 2247907"/>
              <a:gd name="connsiteX2" fmla="*/ 4800 w 7294602"/>
              <a:gd name="connsiteY2" fmla="*/ 2247907 h 2247907"/>
              <a:gd name="connsiteX3" fmla="*/ 30200 w 7294602"/>
              <a:gd name="connsiteY3" fmla="*/ 7 h 2247907"/>
              <a:gd name="connsiteX0" fmla="*/ 30200 w 7294600"/>
              <a:gd name="connsiteY0" fmla="*/ 41 h 2247941"/>
              <a:gd name="connsiteX1" fmla="*/ 7294600 w 7294600"/>
              <a:gd name="connsiteY1" fmla="*/ 2222541 h 2247941"/>
              <a:gd name="connsiteX2" fmla="*/ 4800 w 7294600"/>
              <a:gd name="connsiteY2" fmla="*/ 2247941 h 2247941"/>
              <a:gd name="connsiteX3" fmla="*/ 30200 w 7294600"/>
              <a:gd name="connsiteY3" fmla="*/ 41 h 2247941"/>
              <a:gd name="connsiteX0" fmla="*/ 30200 w 7294600"/>
              <a:gd name="connsiteY0" fmla="*/ 0 h 2247900"/>
              <a:gd name="connsiteX1" fmla="*/ 7294600 w 7294600"/>
              <a:gd name="connsiteY1" fmla="*/ 2222500 h 2247900"/>
              <a:gd name="connsiteX2" fmla="*/ 4800 w 7294600"/>
              <a:gd name="connsiteY2" fmla="*/ 2247900 h 2247900"/>
              <a:gd name="connsiteX3" fmla="*/ 30200 w 7294600"/>
              <a:gd name="connsiteY3" fmla="*/ 0 h 2247900"/>
              <a:gd name="connsiteX0" fmla="*/ 30200 w 7294600"/>
              <a:gd name="connsiteY0" fmla="*/ 0 h 2247900"/>
              <a:gd name="connsiteX1" fmla="*/ 7294600 w 7294600"/>
              <a:gd name="connsiteY1" fmla="*/ 2222500 h 2247900"/>
              <a:gd name="connsiteX2" fmla="*/ 4800 w 7294600"/>
              <a:gd name="connsiteY2" fmla="*/ 2247900 h 2247900"/>
              <a:gd name="connsiteX3" fmla="*/ 30200 w 7294600"/>
              <a:gd name="connsiteY3" fmla="*/ 0 h 22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4600" h="2247900">
                <a:moveTo>
                  <a:pt x="30200" y="0"/>
                </a:moveTo>
                <a:cubicBezTo>
                  <a:pt x="1829367" y="97367"/>
                  <a:pt x="4352433" y="311150"/>
                  <a:pt x="7294600" y="2222500"/>
                </a:cubicBezTo>
                <a:lnTo>
                  <a:pt x="4800" y="2247900"/>
                </a:lnTo>
                <a:cubicBezTo>
                  <a:pt x="4800" y="1126067"/>
                  <a:pt x="-16367" y="1071033"/>
                  <a:pt x="30200" y="0"/>
                </a:cubicBezTo>
                <a:close/>
              </a:path>
            </a:pathLst>
          </a:custGeom>
          <a:gradFill flip="none" rotWithShape="1">
            <a:gsLst>
              <a:gs pos="80000">
                <a:schemeClr val="bg1"/>
              </a:gs>
              <a:gs pos="33000">
                <a:srgbClr val="92D050"/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олилиния 81"/>
          <p:cNvSpPr/>
          <p:nvPr/>
        </p:nvSpPr>
        <p:spPr>
          <a:xfrm>
            <a:off x="37426" y="4621324"/>
            <a:ext cx="7270878" cy="2236675"/>
          </a:xfrm>
          <a:custGeom>
            <a:avLst/>
            <a:gdLst>
              <a:gd name="connsiteX0" fmla="*/ 0 w 6944811"/>
              <a:gd name="connsiteY0" fmla="*/ 0 h 2997843"/>
              <a:gd name="connsiteX1" fmla="*/ 6944811 w 6944811"/>
              <a:gd name="connsiteY1" fmla="*/ 2997843 h 2997843"/>
              <a:gd name="connsiteX0" fmla="*/ 0 w 6944811"/>
              <a:gd name="connsiteY0" fmla="*/ 0 h 2997843"/>
              <a:gd name="connsiteX1" fmla="*/ 6944811 w 6944811"/>
              <a:gd name="connsiteY1" fmla="*/ 2997843 h 2997843"/>
              <a:gd name="connsiteX0" fmla="*/ 0 w 6944811"/>
              <a:gd name="connsiteY0" fmla="*/ 0 h 2997843"/>
              <a:gd name="connsiteX1" fmla="*/ 6944811 w 6944811"/>
              <a:gd name="connsiteY1" fmla="*/ 2997843 h 299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44811" h="2997843">
                <a:moveTo>
                  <a:pt x="0" y="0"/>
                </a:moveTo>
                <a:cubicBezTo>
                  <a:pt x="1365813" y="15433"/>
                  <a:pt x="4629874" y="748497"/>
                  <a:pt x="6944811" y="2997843"/>
                </a:cubicBezTo>
              </a:path>
            </a:pathLst>
          </a:custGeom>
          <a:noFill/>
          <a:ln w="476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216951" y="3768582"/>
            <a:ext cx="360040" cy="28803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50000">
                <a:schemeClr val="accent1">
                  <a:lumMod val="0"/>
                  <a:lumOff val="10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576990" y="3840590"/>
            <a:ext cx="561775" cy="14401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50000">
                <a:schemeClr val="accent1">
                  <a:lumMod val="0"/>
                  <a:lumOff val="10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8646" y="3800394"/>
            <a:ext cx="158305" cy="22440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50000">
                <a:schemeClr val="accent1">
                  <a:lumMod val="0"/>
                  <a:lumOff val="10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олилиния 91"/>
          <p:cNvSpPr/>
          <p:nvPr/>
        </p:nvSpPr>
        <p:spPr>
          <a:xfrm rot="192304">
            <a:off x="-115031" y="4378170"/>
            <a:ext cx="4050455" cy="771405"/>
          </a:xfrm>
          <a:custGeom>
            <a:avLst/>
            <a:gdLst>
              <a:gd name="connsiteX0" fmla="*/ 259560 w 4341424"/>
              <a:gd name="connsiteY0" fmla="*/ 1735 h 777271"/>
              <a:gd name="connsiteX1" fmla="*/ 1000340 w 4341424"/>
              <a:gd name="connsiteY1" fmla="*/ 36460 h 777271"/>
              <a:gd name="connsiteX2" fmla="*/ 1683246 w 4341424"/>
              <a:gd name="connsiteY2" fmla="*/ 198505 h 777271"/>
              <a:gd name="connsiteX3" fmla="*/ 2180958 w 4341424"/>
              <a:gd name="connsiteY3" fmla="*/ 360551 h 777271"/>
              <a:gd name="connsiteX4" fmla="*/ 2713393 w 4341424"/>
              <a:gd name="connsiteY4" fmla="*/ 186930 h 777271"/>
              <a:gd name="connsiteX5" fmla="*/ 3164806 w 4341424"/>
              <a:gd name="connsiteY5" fmla="*/ 487872 h 777271"/>
              <a:gd name="connsiteX6" fmla="*/ 3593069 w 4341424"/>
              <a:gd name="connsiteY6" fmla="*/ 395275 h 777271"/>
              <a:gd name="connsiteX7" fmla="*/ 4171803 w 4341424"/>
              <a:gd name="connsiteY7" fmla="*/ 777239 h 777271"/>
              <a:gd name="connsiteX8" fmla="*/ 271135 w 4341424"/>
              <a:gd name="connsiteY8" fmla="*/ 372125 h 777271"/>
              <a:gd name="connsiteX9" fmla="*/ 340583 w 4341424"/>
              <a:gd name="connsiteY9" fmla="*/ 24885 h 777271"/>
              <a:gd name="connsiteX10" fmla="*/ 398457 w 4341424"/>
              <a:gd name="connsiteY10" fmla="*/ 24885 h 777271"/>
              <a:gd name="connsiteX11" fmla="*/ 479479 w 4341424"/>
              <a:gd name="connsiteY11" fmla="*/ 1735 h 777271"/>
              <a:gd name="connsiteX0" fmla="*/ 262346 w 4344210"/>
              <a:gd name="connsiteY0" fmla="*/ 10360 h 785896"/>
              <a:gd name="connsiteX1" fmla="*/ 1003126 w 4344210"/>
              <a:gd name="connsiteY1" fmla="*/ 45085 h 785896"/>
              <a:gd name="connsiteX2" fmla="*/ 1686032 w 4344210"/>
              <a:gd name="connsiteY2" fmla="*/ 207130 h 785896"/>
              <a:gd name="connsiteX3" fmla="*/ 2183744 w 4344210"/>
              <a:gd name="connsiteY3" fmla="*/ 369176 h 785896"/>
              <a:gd name="connsiteX4" fmla="*/ 2716179 w 4344210"/>
              <a:gd name="connsiteY4" fmla="*/ 195555 h 785896"/>
              <a:gd name="connsiteX5" fmla="*/ 3167592 w 4344210"/>
              <a:gd name="connsiteY5" fmla="*/ 496497 h 785896"/>
              <a:gd name="connsiteX6" fmla="*/ 3595855 w 4344210"/>
              <a:gd name="connsiteY6" fmla="*/ 403900 h 785896"/>
              <a:gd name="connsiteX7" fmla="*/ 4174589 w 4344210"/>
              <a:gd name="connsiteY7" fmla="*/ 785864 h 785896"/>
              <a:gd name="connsiteX8" fmla="*/ 273921 w 4344210"/>
              <a:gd name="connsiteY8" fmla="*/ 380750 h 785896"/>
              <a:gd name="connsiteX9" fmla="*/ 343369 w 4344210"/>
              <a:gd name="connsiteY9" fmla="*/ 33510 h 785896"/>
              <a:gd name="connsiteX10" fmla="*/ 482265 w 4344210"/>
              <a:gd name="connsiteY10" fmla="*/ 10360 h 785896"/>
              <a:gd name="connsiteX0" fmla="*/ 1003126 w 4344210"/>
              <a:gd name="connsiteY0" fmla="*/ 45085 h 785896"/>
              <a:gd name="connsiteX1" fmla="*/ 1686032 w 4344210"/>
              <a:gd name="connsiteY1" fmla="*/ 207130 h 785896"/>
              <a:gd name="connsiteX2" fmla="*/ 2183744 w 4344210"/>
              <a:gd name="connsiteY2" fmla="*/ 369176 h 785896"/>
              <a:gd name="connsiteX3" fmla="*/ 2716179 w 4344210"/>
              <a:gd name="connsiteY3" fmla="*/ 195555 h 785896"/>
              <a:gd name="connsiteX4" fmla="*/ 3167592 w 4344210"/>
              <a:gd name="connsiteY4" fmla="*/ 496497 h 785896"/>
              <a:gd name="connsiteX5" fmla="*/ 3595855 w 4344210"/>
              <a:gd name="connsiteY5" fmla="*/ 403900 h 785896"/>
              <a:gd name="connsiteX6" fmla="*/ 4174589 w 4344210"/>
              <a:gd name="connsiteY6" fmla="*/ 785864 h 785896"/>
              <a:gd name="connsiteX7" fmla="*/ 273921 w 4344210"/>
              <a:gd name="connsiteY7" fmla="*/ 380750 h 785896"/>
              <a:gd name="connsiteX8" fmla="*/ 343369 w 4344210"/>
              <a:gd name="connsiteY8" fmla="*/ 33510 h 785896"/>
              <a:gd name="connsiteX9" fmla="*/ 482265 w 4344210"/>
              <a:gd name="connsiteY9" fmla="*/ 10360 h 785896"/>
              <a:gd name="connsiteX0" fmla="*/ 474489 w 4344210"/>
              <a:gd name="connsiteY0" fmla="*/ 11747 h 785896"/>
              <a:gd name="connsiteX1" fmla="*/ 1686032 w 4344210"/>
              <a:gd name="connsiteY1" fmla="*/ 207130 h 785896"/>
              <a:gd name="connsiteX2" fmla="*/ 2183744 w 4344210"/>
              <a:gd name="connsiteY2" fmla="*/ 369176 h 785896"/>
              <a:gd name="connsiteX3" fmla="*/ 2716179 w 4344210"/>
              <a:gd name="connsiteY3" fmla="*/ 195555 h 785896"/>
              <a:gd name="connsiteX4" fmla="*/ 3167592 w 4344210"/>
              <a:gd name="connsiteY4" fmla="*/ 496497 h 785896"/>
              <a:gd name="connsiteX5" fmla="*/ 3595855 w 4344210"/>
              <a:gd name="connsiteY5" fmla="*/ 403900 h 785896"/>
              <a:gd name="connsiteX6" fmla="*/ 4174589 w 4344210"/>
              <a:gd name="connsiteY6" fmla="*/ 785864 h 785896"/>
              <a:gd name="connsiteX7" fmla="*/ 273921 w 4344210"/>
              <a:gd name="connsiteY7" fmla="*/ 380750 h 785896"/>
              <a:gd name="connsiteX8" fmla="*/ 343369 w 4344210"/>
              <a:gd name="connsiteY8" fmla="*/ 33510 h 785896"/>
              <a:gd name="connsiteX9" fmla="*/ 482265 w 4344210"/>
              <a:gd name="connsiteY9" fmla="*/ 10360 h 785896"/>
              <a:gd name="connsiteX0" fmla="*/ 474489 w 4344210"/>
              <a:gd name="connsiteY0" fmla="*/ 11747 h 785896"/>
              <a:gd name="connsiteX1" fmla="*/ 1686032 w 4344210"/>
              <a:gd name="connsiteY1" fmla="*/ 207130 h 785896"/>
              <a:gd name="connsiteX2" fmla="*/ 2183744 w 4344210"/>
              <a:gd name="connsiteY2" fmla="*/ 369176 h 785896"/>
              <a:gd name="connsiteX3" fmla="*/ 2716179 w 4344210"/>
              <a:gd name="connsiteY3" fmla="*/ 195555 h 785896"/>
              <a:gd name="connsiteX4" fmla="*/ 3167592 w 4344210"/>
              <a:gd name="connsiteY4" fmla="*/ 496497 h 785896"/>
              <a:gd name="connsiteX5" fmla="*/ 3595855 w 4344210"/>
              <a:gd name="connsiteY5" fmla="*/ 403900 h 785896"/>
              <a:gd name="connsiteX6" fmla="*/ 4174589 w 4344210"/>
              <a:gd name="connsiteY6" fmla="*/ 785864 h 785896"/>
              <a:gd name="connsiteX7" fmla="*/ 273921 w 4344210"/>
              <a:gd name="connsiteY7" fmla="*/ 380750 h 785896"/>
              <a:gd name="connsiteX8" fmla="*/ 343369 w 4344210"/>
              <a:gd name="connsiteY8" fmla="*/ 33510 h 785896"/>
              <a:gd name="connsiteX9" fmla="*/ 482265 w 4344210"/>
              <a:gd name="connsiteY9" fmla="*/ 10360 h 785896"/>
              <a:gd name="connsiteX0" fmla="*/ 263846 w 4133567"/>
              <a:gd name="connsiteY0" fmla="*/ 11747 h 785896"/>
              <a:gd name="connsiteX1" fmla="*/ 1475389 w 4133567"/>
              <a:gd name="connsiteY1" fmla="*/ 207130 h 785896"/>
              <a:gd name="connsiteX2" fmla="*/ 1973101 w 4133567"/>
              <a:gd name="connsiteY2" fmla="*/ 369176 h 785896"/>
              <a:gd name="connsiteX3" fmla="*/ 2505536 w 4133567"/>
              <a:gd name="connsiteY3" fmla="*/ 195555 h 785896"/>
              <a:gd name="connsiteX4" fmla="*/ 2956949 w 4133567"/>
              <a:gd name="connsiteY4" fmla="*/ 496497 h 785896"/>
              <a:gd name="connsiteX5" fmla="*/ 3385212 w 4133567"/>
              <a:gd name="connsiteY5" fmla="*/ 403900 h 785896"/>
              <a:gd name="connsiteX6" fmla="*/ 3963946 w 4133567"/>
              <a:gd name="connsiteY6" fmla="*/ 785864 h 785896"/>
              <a:gd name="connsiteX7" fmla="*/ 63278 w 4133567"/>
              <a:gd name="connsiteY7" fmla="*/ 380750 h 785896"/>
              <a:gd name="connsiteX8" fmla="*/ 132726 w 4133567"/>
              <a:gd name="connsiteY8" fmla="*/ 33510 h 785896"/>
              <a:gd name="connsiteX9" fmla="*/ 271622 w 4133567"/>
              <a:gd name="connsiteY9" fmla="*/ 10360 h 785896"/>
              <a:gd name="connsiteX0" fmla="*/ 325330 w 4195051"/>
              <a:gd name="connsiteY0" fmla="*/ 1387 h 775536"/>
              <a:gd name="connsiteX1" fmla="*/ 1536873 w 4195051"/>
              <a:gd name="connsiteY1" fmla="*/ 196770 h 775536"/>
              <a:gd name="connsiteX2" fmla="*/ 2034585 w 4195051"/>
              <a:gd name="connsiteY2" fmla="*/ 358816 h 775536"/>
              <a:gd name="connsiteX3" fmla="*/ 2567020 w 4195051"/>
              <a:gd name="connsiteY3" fmla="*/ 185195 h 775536"/>
              <a:gd name="connsiteX4" fmla="*/ 3018433 w 4195051"/>
              <a:gd name="connsiteY4" fmla="*/ 486137 h 775536"/>
              <a:gd name="connsiteX5" fmla="*/ 3446696 w 4195051"/>
              <a:gd name="connsiteY5" fmla="*/ 393540 h 775536"/>
              <a:gd name="connsiteX6" fmla="*/ 4025430 w 4195051"/>
              <a:gd name="connsiteY6" fmla="*/ 775504 h 775536"/>
              <a:gd name="connsiteX7" fmla="*/ 124762 w 4195051"/>
              <a:gd name="connsiteY7" fmla="*/ 370390 h 775536"/>
              <a:gd name="connsiteX8" fmla="*/ 27522 w 4195051"/>
              <a:gd name="connsiteY8" fmla="*/ 66012 h 775536"/>
              <a:gd name="connsiteX9" fmla="*/ 333106 w 4195051"/>
              <a:gd name="connsiteY9" fmla="*/ 0 h 775536"/>
              <a:gd name="connsiteX0" fmla="*/ 325330 w 4195051"/>
              <a:gd name="connsiteY0" fmla="*/ 0 h 774149"/>
              <a:gd name="connsiteX1" fmla="*/ 1536873 w 4195051"/>
              <a:gd name="connsiteY1" fmla="*/ 195383 h 774149"/>
              <a:gd name="connsiteX2" fmla="*/ 2034585 w 4195051"/>
              <a:gd name="connsiteY2" fmla="*/ 357429 h 774149"/>
              <a:gd name="connsiteX3" fmla="*/ 2567020 w 4195051"/>
              <a:gd name="connsiteY3" fmla="*/ 183808 h 774149"/>
              <a:gd name="connsiteX4" fmla="*/ 3018433 w 4195051"/>
              <a:gd name="connsiteY4" fmla="*/ 484750 h 774149"/>
              <a:gd name="connsiteX5" fmla="*/ 3446696 w 4195051"/>
              <a:gd name="connsiteY5" fmla="*/ 392153 h 774149"/>
              <a:gd name="connsiteX6" fmla="*/ 4025430 w 4195051"/>
              <a:gd name="connsiteY6" fmla="*/ 774117 h 774149"/>
              <a:gd name="connsiteX7" fmla="*/ 124762 w 4195051"/>
              <a:gd name="connsiteY7" fmla="*/ 369003 h 774149"/>
              <a:gd name="connsiteX8" fmla="*/ 27522 w 4195051"/>
              <a:gd name="connsiteY8" fmla="*/ 64625 h 774149"/>
              <a:gd name="connsiteX0" fmla="*/ 30054 w 4195051"/>
              <a:gd name="connsiteY0" fmla="*/ 0 h 726524"/>
              <a:gd name="connsiteX1" fmla="*/ 1536873 w 4195051"/>
              <a:gd name="connsiteY1" fmla="*/ 147758 h 726524"/>
              <a:gd name="connsiteX2" fmla="*/ 2034585 w 4195051"/>
              <a:gd name="connsiteY2" fmla="*/ 309804 h 726524"/>
              <a:gd name="connsiteX3" fmla="*/ 2567020 w 4195051"/>
              <a:gd name="connsiteY3" fmla="*/ 136183 h 726524"/>
              <a:gd name="connsiteX4" fmla="*/ 3018433 w 4195051"/>
              <a:gd name="connsiteY4" fmla="*/ 437125 h 726524"/>
              <a:gd name="connsiteX5" fmla="*/ 3446696 w 4195051"/>
              <a:gd name="connsiteY5" fmla="*/ 344528 h 726524"/>
              <a:gd name="connsiteX6" fmla="*/ 4025430 w 4195051"/>
              <a:gd name="connsiteY6" fmla="*/ 726492 h 726524"/>
              <a:gd name="connsiteX7" fmla="*/ 124762 w 4195051"/>
              <a:gd name="connsiteY7" fmla="*/ 321378 h 726524"/>
              <a:gd name="connsiteX8" fmla="*/ 27522 w 4195051"/>
              <a:gd name="connsiteY8" fmla="*/ 17000 h 726524"/>
              <a:gd name="connsiteX0" fmla="*/ 30054 w 4195051"/>
              <a:gd name="connsiteY0" fmla="*/ 4333 h 730857"/>
              <a:gd name="connsiteX1" fmla="*/ 1536873 w 4195051"/>
              <a:gd name="connsiteY1" fmla="*/ 152091 h 730857"/>
              <a:gd name="connsiteX2" fmla="*/ 2034585 w 4195051"/>
              <a:gd name="connsiteY2" fmla="*/ 314137 h 730857"/>
              <a:gd name="connsiteX3" fmla="*/ 2567020 w 4195051"/>
              <a:gd name="connsiteY3" fmla="*/ 140516 h 730857"/>
              <a:gd name="connsiteX4" fmla="*/ 3018433 w 4195051"/>
              <a:gd name="connsiteY4" fmla="*/ 441458 h 730857"/>
              <a:gd name="connsiteX5" fmla="*/ 3446696 w 4195051"/>
              <a:gd name="connsiteY5" fmla="*/ 348861 h 730857"/>
              <a:gd name="connsiteX6" fmla="*/ 4025430 w 4195051"/>
              <a:gd name="connsiteY6" fmla="*/ 730825 h 730857"/>
              <a:gd name="connsiteX7" fmla="*/ 124762 w 4195051"/>
              <a:gd name="connsiteY7" fmla="*/ 325711 h 730857"/>
              <a:gd name="connsiteX8" fmla="*/ 27522 w 4195051"/>
              <a:gd name="connsiteY8" fmla="*/ 21333 h 730857"/>
              <a:gd name="connsiteX0" fmla="*/ 30054 w 4195051"/>
              <a:gd name="connsiteY0" fmla="*/ 0 h 726524"/>
              <a:gd name="connsiteX1" fmla="*/ 775838 w 4195051"/>
              <a:gd name="connsiteY1" fmla="*/ 41054 h 726524"/>
              <a:gd name="connsiteX2" fmla="*/ 1536873 w 4195051"/>
              <a:gd name="connsiteY2" fmla="*/ 147758 h 726524"/>
              <a:gd name="connsiteX3" fmla="*/ 2034585 w 4195051"/>
              <a:gd name="connsiteY3" fmla="*/ 309804 h 726524"/>
              <a:gd name="connsiteX4" fmla="*/ 2567020 w 4195051"/>
              <a:gd name="connsiteY4" fmla="*/ 136183 h 726524"/>
              <a:gd name="connsiteX5" fmla="*/ 3018433 w 4195051"/>
              <a:gd name="connsiteY5" fmla="*/ 437125 h 726524"/>
              <a:gd name="connsiteX6" fmla="*/ 3446696 w 4195051"/>
              <a:gd name="connsiteY6" fmla="*/ 344528 h 726524"/>
              <a:gd name="connsiteX7" fmla="*/ 4025430 w 4195051"/>
              <a:gd name="connsiteY7" fmla="*/ 726492 h 726524"/>
              <a:gd name="connsiteX8" fmla="*/ 124762 w 4195051"/>
              <a:gd name="connsiteY8" fmla="*/ 321378 h 726524"/>
              <a:gd name="connsiteX9" fmla="*/ 27522 w 4195051"/>
              <a:gd name="connsiteY9" fmla="*/ 17000 h 726524"/>
              <a:gd name="connsiteX0" fmla="*/ 30054 w 4195051"/>
              <a:gd name="connsiteY0" fmla="*/ 19049 h 745573"/>
              <a:gd name="connsiteX1" fmla="*/ 866326 w 4195051"/>
              <a:gd name="connsiteY1" fmla="*/ 7716 h 745573"/>
              <a:gd name="connsiteX2" fmla="*/ 1536873 w 4195051"/>
              <a:gd name="connsiteY2" fmla="*/ 166807 h 745573"/>
              <a:gd name="connsiteX3" fmla="*/ 2034585 w 4195051"/>
              <a:gd name="connsiteY3" fmla="*/ 328853 h 745573"/>
              <a:gd name="connsiteX4" fmla="*/ 2567020 w 4195051"/>
              <a:gd name="connsiteY4" fmla="*/ 155232 h 745573"/>
              <a:gd name="connsiteX5" fmla="*/ 3018433 w 4195051"/>
              <a:gd name="connsiteY5" fmla="*/ 456174 h 745573"/>
              <a:gd name="connsiteX6" fmla="*/ 3446696 w 4195051"/>
              <a:gd name="connsiteY6" fmla="*/ 363577 h 745573"/>
              <a:gd name="connsiteX7" fmla="*/ 4025430 w 4195051"/>
              <a:gd name="connsiteY7" fmla="*/ 745541 h 745573"/>
              <a:gd name="connsiteX8" fmla="*/ 124762 w 4195051"/>
              <a:gd name="connsiteY8" fmla="*/ 340427 h 745573"/>
              <a:gd name="connsiteX9" fmla="*/ 27522 w 4195051"/>
              <a:gd name="connsiteY9" fmla="*/ 36049 h 745573"/>
              <a:gd name="connsiteX0" fmla="*/ 27064 w 4192061"/>
              <a:gd name="connsiteY0" fmla="*/ 19049 h 745573"/>
              <a:gd name="connsiteX1" fmla="*/ 863336 w 4192061"/>
              <a:gd name="connsiteY1" fmla="*/ 7716 h 745573"/>
              <a:gd name="connsiteX2" fmla="*/ 1533883 w 4192061"/>
              <a:gd name="connsiteY2" fmla="*/ 166807 h 745573"/>
              <a:gd name="connsiteX3" fmla="*/ 2031595 w 4192061"/>
              <a:gd name="connsiteY3" fmla="*/ 328853 h 745573"/>
              <a:gd name="connsiteX4" fmla="*/ 2564030 w 4192061"/>
              <a:gd name="connsiteY4" fmla="*/ 155232 h 745573"/>
              <a:gd name="connsiteX5" fmla="*/ 3015443 w 4192061"/>
              <a:gd name="connsiteY5" fmla="*/ 456174 h 745573"/>
              <a:gd name="connsiteX6" fmla="*/ 3443706 w 4192061"/>
              <a:gd name="connsiteY6" fmla="*/ 363577 h 745573"/>
              <a:gd name="connsiteX7" fmla="*/ 4022440 w 4192061"/>
              <a:gd name="connsiteY7" fmla="*/ 745541 h 745573"/>
              <a:gd name="connsiteX8" fmla="*/ 121772 w 4192061"/>
              <a:gd name="connsiteY8" fmla="*/ 340427 h 745573"/>
              <a:gd name="connsiteX9" fmla="*/ 29295 w 4192061"/>
              <a:gd name="connsiteY9" fmla="*/ 16999 h 745573"/>
              <a:gd name="connsiteX0" fmla="*/ 93876 w 4258873"/>
              <a:gd name="connsiteY0" fmla="*/ 19049 h 745573"/>
              <a:gd name="connsiteX1" fmla="*/ 930148 w 4258873"/>
              <a:gd name="connsiteY1" fmla="*/ 7716 h 745573"/>
              <a:gd name="connsiteX2" fmla="*/ 1600695 w 4258873"/>
              <a:gd name="connsiteY2" fmla="*/ 166807 h 745573"/>
              <a:gd name="connsiteX3" fmla="*/ 2098407 w 4258873"/>
              <a:gd name="connsiteY3" fmla="*/ 328853 h 745573"/>
              <a:gd name="connsiteX4" fmla="*/ 2630842 w 4258873"/>
              <a:gd name="connsiteY4" fmla="*/ 155232 h 745573"/>
              <a:gd name="connsiteX5" fmla="*/ 3082255 w 4258873"/>
              <a:gd name="connsiteY5" fmla="*/ 456174 h 745573"/>
              <a:gd name="connsiteX6" fmla="*/ 3510518 w 4258873"/>
              <a:gd name="connsiteY6" fmla="*/ 363577 h 745573"/>
              <a:gd name="connsiteX7" fmla="*/ 4089252 w 4258873"/>
              <a:gd name="connsiteY7" fmla="*/ 745541 h 745573"/>
              <a:gd name="connsiteX8" fmla="*/ 188584 w 4258873"/>
              <a:gd name="connsiteY8" fmla="*/ 340427 h 745573"/>
              <a:gd name="connsiteX9" fmla="*/ 10382 w 4258873"/>
              <a:gd name="connsiteY9" fmla="*/ 7474 h 745573"/>
              <a:gd name="connsiteX0" fmla="*/ 93876 w 4258873"/>
              <a:gd name="connsiteY0" fmla="*/ 3754 h 749328"/>
              <a:gd name="connsiteX1" fmla="*/ 930148 w 4258873"/>
              <a:gd name="connsiteY1" fmla="*/ 11471 h 749328"/>
              <a:gd name="connsiteX2" fmla="*/ 1600695 w 4258873"/>
              <a:gd name="connsiteY2" fmla="*/ 170562 h 749328"/>
              <a:gd name="connsiteX3" fmla="*/ 2098407 w 4258873"/>
              <a:gd name="connsiteY3" fmla="*/ 332608 h 749328"/>
              <a:gd name="connsiteX4" fmla="*/ 2630842 w 4258873"/>
              <a:gd name="connsiteY4" fmla="*/ 158987 h 749328"/>
              <a:gd name="connsiteX5" fmla="*/ 3082255 w 4258873"/>
              <a:gd name="connsiteY5" fmla="*/ 459929 h 749328"/>
              <a:gd name="connsiteX6" fmla="*/ 3510518 w 4258873"/>
              <a:gd name="connsiteY6" fmla="*/ 367332 h 749328"/>
              <a:gd name="connsiteX7" fmla="*/ 4089252 w 4258873"/>
              <a:gd name="connsiteY7" fmla="*/ 749296 h 749328"/>
              <a:gd name="connsiteX8" fmla="*/ 188584 w 4258873"/>
              <a:gd name="connsiteY8" fmla="*/ 344182 h 749328"/>
              <a:gd name="connsiteX9" fmla="*/ 10382 w 4258873"/>
              <a:gd name="connsiteY9" fmla="*/ 11229 h 749328"/>
              <a:gd name="connsiteX0" fmla="*/ 13550 w 4178547"/>
              <a:gd name="connsiteY0" fmla="*/ 25863 h 771437"/>
              <a:gd name="connsiteX1" fmla="*/ 849822 w 4178547"/>
              <a:gd name="connsiteY1" fmla="*/ 33580 h 771437"/>
              <a:gd name="connsiteX2" fmla="*/ 1520369 w 4178547"/>
              <a:gd name="connsiteY2" fmla="*/ 192671 h 771437"/>
              <a:gd name="connsiteX3" fmla="*/ 2018081 w 4178547"/>
              <a:gd name="connsiteY3" fmla="*/ 354717 h 771437"/>
              <a:gd name="connsiteX4" fmla="*/ 2550516 w 4178547"/>
              <a:gd name="connsiteY4" fmla="*/ 181096 h 771437"/>
              <a:gd name="connsiteX5" fmla="*/ 3001929 w 4178547"/>
              <a:gd name="connsiteY5" fmla="*/ 482038 h 771437"/>
              <a:gd name="connsiteX6" fmla="*/ 3430192 w 4178547"/>
              <a:gd name="connsiteY6" fmla="*/ 389441 h 771437"/>
              <a:gd name="connsiteX7" fmla="*/ 4008926 w 4178547"/>
              <a:gd name="connsiteY7" fmla="*/ 771405 h 771437"/>
              <a:gd name="connsiteX8" fmla="*/ 108258 w 4178547"/>
              <a:gd name="connsiteY8" fmla="*/ 366291 h 771437"/>
              <a:gd name="connsiteX9" fmla="*/ 39593 w 4178547"/>
              <a:gd name="connsiteY9" fmla="*/ 0 h 771437"/>
              <a:gd name="connsiteX0" fmla="*/ 13550 w 4178547"/>
              <a:gd name="connsiteY0" fmla="*/ 25863 h 771437"/>
              <a:gd name="connsiteX1" fmla="*/ 849822 w 4178547"/>
              <a:gd name="connsiteY1" fmla="*/ 33580 h 771437"/>
              <a:gd name="connsiteX2" fmla="*/ 1520369 w 4178547"/>
              <a:gd name="connsiteY2" fmla="*/ 192671 h 771437"/>
              <a:gd name="connsiteX3" fmla="*/ 2018081 w 4178547"/>
              <a:gd name="connsiteY3" fmla="*/ 354717 h 771437"/>
              <a:gd name="connsiteX4" fmla="*/ 2550516 w 4178547"/>
              <a:gd name="connsiteY4" fmla="*/ 181096 h 771437"/>
              <a:gd name="connsiteX5" fmla="*/ 3001929 w 4178547"/>
              <a:gd name="connsiteY5" fmla="*/ 482038 h 771437"/>
              <a:gd name="connsiteX6" fmla="*/ 3430192 w 4178547"/>
              <a:gd name="connsiteY6" fmla="*/ 389441 h 771437"/>
              <a:gd name="connsiteX7" fmla="*/ 4008926 w 4178547"/>
              <a:gd name="connsiteY7" fmla="*/ 771405 h 771437"/>
              <a:gd name="connsiteX8" fmla="*/ 108258 w 4178547"/>
              <a:gd name="connsiteY8" fmla="*/ 366291 h 771437"/>
              <a:gd name="connsiteX9" fmla="*/ 39593 w 4178547"/>
              <a:gd name="connsiteY9" fmla="*/ 0 h 771437"/>
              <a:gd name="connsiteX0" fmla="*/ 13550 w 4178547"/>
              <a:gd name="connsiteY0" fmla="*/ 25863 h 771437"/>
              <a:gd name="connsiteX1" fmla="*/ 849822 w 4178547"/>
              <a:gd name="connsiteY1" fmla="*/ 33580 h 771437"/>
              <a:gd name="connsiteX2" fmla="*/ 1520369 w 4178547"/>
              <a:gd name="connsiteY2" fmla="*/ 192671 h 771437"/>
              <a:gd name="connsiteX3" fmla="*/ 2018081 w 4178547"/>
              <a:gd name="connsiteY3" fmla="*/ 354717 h 771437"/>
              <a:gd name="connsiteX4" fmla="*/ 2550516 w 4178547"/>
              <a:gd name="connsiteY4" fmla="*/ 181096 h 771437"/>
              <a:gd name="connsiteX5" fmla="*/ 3001929 w 4178547"/>
              <a:gd name="connsiteY5" fmla="*/ 482038 h 771437"/>
              <a:gd name="connsiteX6" fmla="*/ 3430192 w 4178547"/>
              <a:gd name="connsiteY6" fmla="*/ 389441 h 771437"/>
              <a:gd name="connsiteX7" fmla="*/ 4008926 w 4178547"/>
              <a:gd name="connsiteY7" fmla="*/ 771405 h 771437"/>
              <a:gd name="connsiteX8" fmla="*/ 108258 w 4178547"/>
              <a:gd name="connsiteY8" fmla="*/ 366291 h 771437"/>
              <a:gd name="connsiteX9" fmla="*/ 39593 w 4178547"/>
              <a:gd name="connsiteY9" fmla="*/ 0 h 771437"/>
              <a:gd name="connsiteX0" fmla="*/ 13550 w 4178547"/>
              <a:gd name="connsiteY0" fmla="*/ 25863 h 771437"/>
              <a:gd name="connsiteX1" fmla="*/ 849822 w 4178547"/>
              <a:gd name="connsiteY1" fmla="*/ 33580 h 771437"/>
              <a:gd name="connsiteX2" fmla="*/ 1520369 w 4178547"/>
              <a:gd name="connsiteY2" fmla="*/ 192671 h 771437"/>
              <a:gd name="connsiteX3" fmla="*/ 2018081 w 4178547"/>
              <a:gd name="connsiteY3" fmla="*/ 354717 h 771437"/>
              <a:gd name="connsiteX4" fmla="*/ 2550516 w 4178547"/>
              <a:gd name="connsiteY4" fmla="*/ 181096 h 771437"/>
              <a:gd name="connsiteX5" fmla="*/ 3001929 w 4178547"/>
              <a:gd name="connsiteY5" fmla="*/ 482038 h 771437"/>
              <a:gd name="connsiteX6" fmla="*/ 3430192 w 4178547"/>
              <a:gd name="connsiteY6" fmla="*/ 389441 h 771437"/>
              <a:gd name="connsiteX7" fmla="*/ 4008926 w 4178547"/>
              <a:gd name="connsiteY7" fmla="*/ 771405 h 771437"/>
              <a:gd name="connsiteX8" fmla="*/ 108258 w 4178547"/>
              <a:gd name="connsiteY8" fmla="*/ 366291 h 771437"/>
              <a:gd name="connsiteX9" fmla="*/ 39593 w 4178547"/>
              <a:gd name="connsiteY9" fmla="*/ 0 h 771437"/>
              <a:gd name="connsiteX0" fmla="*/ 13550 w 4178547"/>
              <a:gd name="connsiteY0" fmla="*/ 25863 h 771437"/>
              <a:gd name="connsiteX1" fmla="*/ 849822 w 4178547"/>
              <a:gd name="connsiteY1" fmla="*/ 33580 h 771437"/>
              <a:gd name="connsiteX2" fmla="*/ 1520369 w 4178547"/>
              <a:gd name="connsiteY2" fmla="*/ 192671 h 771437"/>
              <a:gd name="connsiteX3" fmla="*/ 2018081 w 4178547"/>
              <a:gd name="connsiteY3" fmla="*/ 354717 h 771437"/>
              <a:gd name="connsiteX4" fmla="*/ 2550516 w 4178547"/>
              <a:gd name="connsiteY4" fmla="*/ 181096 h 771437"/>
              <a:gd name="connsiteX5" fmla="*/ 3001929 w 4178547"/>
              <a:gd name="connsiteY5" fmla="*/ 482038 h 771437"/>
              <a:gd name="connsiteX6" fmla="*/ 3430192 w 4178547"/>
              <a:gd name="connsiteY6" fmla="*/ 389441 h 771437"/>
              <a:gd name="connsiteX7" fmla="*/ 4008926 w 4178547"/>
              <a:gd name="connsiteY7" fmla="*/ 771405 h 771437"/>
              <a:gd name="connsiteX8" fmla="*/ 108258 w 4178547"/>
              <a:gd name="connsiteY8" fmla="*/ 366291 h 771437"/>
              <a:gd name="connsiteX9" fmla="*/ 39593 w 4178547"/>
              <a:gd name="connsiteY9" fmla="*/ 0 h 771437"/>
              <a:gd name="connsiteX0" fmla="*/ 13550 w 4178547"/>
              <a:gd name="connsiteY0" fmla="*/ 25863 h 771437"/>
              <a:gd name="connsiteX1" fmla="*/ 849822 w 4178547"/>
              <a:gd name="connsiteY1" fmla="*/ 33580 h 771437"/>
              <a:gd name="connsiteX2" fmla="*/ 1520369 w 4178547"/>
              <a:gd name="connsiteY2" fmla="*/ 192671 h 771437"/>
              <a:gd name="connsiteX3" fmla="*/ 2018081 w 4178547"/>
              <a:gd name="connsiteY3" fmla="*/ 354717 h 771437"/>
              <a:gd name="connsiteX4" fmla="*/ 2550516 w 4178547"/>
              <a:gd name="connsiteY4" fmla="*/ 181096 h 771437"/>
              <a:gd name="connsiteX5" fmla="*/ 3001929 w 4178547"/>
              <a:gd name="connsiteY5" fmla="*/ 482038 h 771437"/>
              <a:gd name="connsiteX6" fmla="*/ 3430192 w 4178547"/>
              <a:gd name="connsiteY6" fmla="*/ 389441 h 771437"/>
              <a:gd name="connsiteX7" fmla="*/ 4008926 w 4178547"/>
              <a:gd name="connsiteY7" fmla="*/ 771405 h 771437"/>
              <a:gd name="connsiteX8" fmla="*/ 108258 w 4178547"/>
              <a:gd name="connsiteY8" fmla="*/ 366291 h 771437"/>
              <a:gd name="connsiteX9" fmla="*/ 39593 w 4178547"/>
              <a:gd name="connsiteY9" fmla="*/ 0 h 771437"/>
              <a:gd name="connsiteX0" fmla="*/ 13550 w 4178547"/>
              <a:gd name="connsiteY0" fmla="*/ 25863 h 771437"/>
              <a:gd name="connsiteX1" fmla="*/ 849822 w 4178547"/>
              <a:gd name="connsiteY1" fmla="*/ 33580 h 771437"/>
              <a:gd name="connsiteX2" fmla="*/ 1520369 w 4178547"/>
              <a:gd name="connsiteY2" fmla="*/ 192671 h 771437"/>
              <a:gd name="connsiteX3" fmla="*/ 2018081 w 4178547"/>
              <a:gd name="connsiteY3" fmla="*/ 354717 h 771437"/>
              <a:gd name="connsiteX4" fmla="*/ 2550516 w 4178547"/>
              <a:gd name="connsiteY4" fmla="*/ 181096 h 771437"/>
              <a:gd name="connsiteX5" fmla="*/ 3001929 w 4178547"/>
              <a:gd name="connsiteY5" fmla="*/ 482038 h 771437"/>
              <a:gd name="connsiteX6" fmla="*/ 3430192 w 4178547"/>
              <a:gd name="connsiteY6" fmla="*/ 389441 h 771437"/>
              <a:gd name="connsiteX7" fmla="*/ 4008926 w 4178547"/>
              <a:gd name="connsiteY7" fmla="*/ 771405 h 771437"/>
              <a:gd name="connsiteX8" fmla="*/ 108258 w 4178547"/>
              <a:gd name="connsiteY8" fmla="*/ 366291 h 771437"/>
              <a:gd name="connsiteX9" fmla="*/ 39593 w 4178547"/>
              <a:gd name="connsiteY9" fmla="*/ 0 h 771437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82038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82038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82038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82038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82038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82038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82038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54717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02329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02329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  <a:gd name="connsiteX0" fmla="*/ 13550 w 4008926"/>
              <a:gd name="connsiteY0" fmla="*/ 25863 h 771405"/>
              <a:gd name="connsiteX1" fmla="*/ 849822 w 4008926"/>
              <a:gd name="connsiteY1" fmla="*/ 33580 h 771405"/>
              <a:gd name="connsiteX2" fmla="*/ 1520369 w 4008926"/>
              <a:gd name="connsiteY2" fmla="*/ 192671 h 771405"/>
              <a:gd name="connsiteX3" fmla="*/ 2018081 w 4008926"/>
              <a:gd name="connsiteY3" fmla="*/ 302329 h 771405"/>
              <a:gd name="connsiteX4" fmla="*/ 2550516 w 4008926"/>
              <a:gd name="connsiteY4" fmla="*/ 181096 h 771405"/>
              <a:gd name="connsiteX5" fmla="*/ 3001929 w 4008926"/>
              <a:gd name="connsiteY5" fmla="*/ 458226 h 771405"/>
              <a:gd name="connsiteX6" fmla="*/ 3430192 w 4008926"/>
              <a:gd name="connsiteY6" fmla="*/ 389441 h 771405"/>
              <a:gd name="connsiteX7" fmla="*/ 4008926 w 4008926"/>
              <a:gd name="connsiteY7" fmla="*/ 771405 h 771405"/>
              <a:gd name="connsiteX8" fmla="*/ 108258 w 4008926"/>
              <a:gd name="connsiteY8" fmla="*/ 366291 h 771405"/>
              <a:gd name="connsiteX9" fmla="*/ 39593 w 4008926"/>
              <a:gd name="connsiteY9" fmla="*/ 0 h 771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8926" h="771405">
                <a:moveTo>
                  <a:pt x="13550" y="25863"/>
                </a:moveTo>
                <a:cubicBezTo>
                  <a:pt x="137847" y="32705"/>
                  <a:pt x="598686" y="8954"/>
                  <a:pt x="849822" y="33580"/>
                </a:cubicBezTo>
                <a:cubicBezTo>
                  <a:pt x="1172397" y="139168"/>
                  <a:pt x="1149446" y="362986"/>
                  <a:pt x="1520369" y="192671"/>
                </a:cubicBezTo>
                <a:cubicBezTo>
                  <a:pt x="1767466" y="379544"/>
                  <a:pt x="1855915" y="380458"/>
                  <a:pt x="2018081" y="302329"/>
                </a:cubicBezTo>
                <a:cubicBezTo>
                  <a:pt x="2337410" y="433750"/>
                  <a:pt x="2334154" y="269414"/>
                  <a:pt x="2550516" y="181096"/>
                </a:cubicBezTo>
                <a:cubicBezTo>
                  <a:pt x="2690678" y="411866"/>
                  <a:pt x="2712441" y="499702"/>
                  <a:pt x="3001929" y="458226"/>
                </a:cubicBezTo>
                <a:cubicBezTo>
                  <a:pt x="3153305" y="569150"/>
                  <a:pt x="3295697" y="455513"/>
                  <a:pt x="3430192" y="389441"/>
                </a:cubicBezTo>
                <a:cubicBezTo>
                  <a:pt x="3583737" y="471006"/>
                  <a:pt x="3772007" y="665725"/>
                  <a:pt x="4008926" y="771405"/>
                </a:cubicBezTo>
                <a:cubicBezTo>
                  <a:pt x="3507658" y="748497"/>
                  <a:pt x="1965995" y="239271"/>
                  <a:pt x="108258" y="366291"/>
                </a:cubicBezTo>
                <a:cubicBezTo>
                  <a:pt x="-54029" y="321862"/>
                  <a:pt x="4869" y="61732"/>
                  <a:pt x="39593" y="0"/>
                </a:cubicBezTo>
              </a:path>
            </a:pathLst>
          </a:cu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4" name="Группа 93"/>
          <p:cNvGrpSpPr/>
          <p:nvPr/>
        </p:nvGrpSpPr>
        <p:grpSpPr>
          <a:xfrm>
            <a:off x="5717727" y="5680911"/>
            <a:ext cx="1143273" cy="771862"/>
            <a:chOff x="5717727" y="5490807"/>
            <a:chExt cx="1143273" cy="771862"/>
          </a:xfrm>
        </p:grpSpPr>
        <p:sp>
          <p:nvSpPr>
            <p:cNvPr id="95" name="Прямоугольник 94"/>
            <p:cNvSpPr/>
            <p:nvPr/>
          </p:nvSpPr>
          <p:spPr>
            <a:xfrm rot="1645723">
              <a:off x="5717727" y="5597264"/>
              <a:ext cx="277957" cy="2204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рямоугольник 95"/>
            <p:cNvSpPr/>
            <p:nvPr/>
          </p:nvSpPr>
          <p:spPr>
            <a:xfrm rot="1645723">
              <a:off x="5950387" y="5776847"/>
              <a:ext cx="204520" cy="14677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 rot="1645723">
              <a:off x="6154392" y="5782434"/>
              <a:ext cx="151419" cy="2138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Трапеция 97"/>
            <p:cNvSpPr/>
            <p:nvPr/>
          </p:nvSpPr>
          <p:spPr>
            <a:xfrm rot="1673930">
              <a:off x="5757272" y="5490807"/>
              <a:ext cx="347957" cy="148751"/>
            </a:xfrm>
            <a:prstGeom prst="trapezoid">
              <a:avLst>
                <a:gd name="adj" fmla="val 4946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Трапеция 98"/>
            <p:cNvSpPr/>
            <p:nvPr/>
          </p:nvSpPr>
          <p:spPr>
            <a:xfrm rot="1673930">
              <a:off x="6234455" y="5594431"/>
              <a:ext cx="196359" cy="215640"/>
            </a:xfrm>
            <a:prstGeom prst="trapezoid">
              <a:avLst>
                <a:gd name="adj" fmla="val 4946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рямоугольник 99"/>
            <p:cNvSpPr/>
            <p:nvPr/>
          </p:nvSpPr>
          <p:spPr>
            <a:xfrm rot="1645723">
              <a:off x="5999349" y="5738481"/>
              <a:ext cx="20075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Прямоугольник 100"/>
            <p:cNvSpPr/>
            <p:nvPr/>
          </p:nvSpPr>
          <p:spPr>
            <a:xfrm rot="1786898">
              <a:off x="6431770" y="5977702"/>
              <a:ext cx="225029" cy="1862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Трапеция 101"/>
            <p:cNvSpPr/>
            <p:nvPr/>
          </p:nvSpPr>
          <p:spPr>
            <a:xfrm rot="1871382">
              <a:off x="6491833" y="5844877"/>
              <a:ext cx="282775" cy="155631"/>
            </a:xfrm>
            <a:prstGeom prst="trapezoid">
              <a:avLst>
                <a:gd name="adj" fmla="val 8636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/>
            <p:cNvSpPr/>
            <p:nvPr/>
          </p:nvSpPr>
          <p:spPr>
            <a:xfrm rot="1872031">
              <a:off x="6610058" y="6167269"/>
              <a:ext cx="204520" cy="95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рямоугольник 103"/>
            <p:cNvSpPr/>
            <p:nvPr/>
          </p:nvSpPr>
          <p:spPr>
            <a:xfrm rot="1872031">
              <a:off x="6647944" y="6131849"/>
              <a:ext cx="21305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рямоугольник 104"/>
            <p:cNvSpPr/>
            <p:nvPr/>
          </p:nvSpPr>
          <p:spPr>
            <a:xfrm rot="1645723">
              <a:off x="5800847" y="5616980"/>
              <a:ext cx="45719" cy="51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 rot="1645723">
              <a:off x="5766358" y="5684099"/>
              <a:ext cx="45719" cy="51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рямоугольник 106"/>
            <p:cNvSpPr/>
            <p:nvPr/>
          </p:nvSpPr>
          <p:spPr>
            <a:xfrm rot="1645723">
              <a:off x="5861706" y="5650541"/>
              <a:ext cx="45719" cy="51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рямоугольник 107"/>
            <p:cNvSpPr/>
            <p:nvPr/>
          </p:nvSpPr>
          <p:spPr>
            <a:xfrm rot="1645723">
              <a:off x="5826476" y="5721102"/>
              <a:ext cx="45719" cy="51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рямоугольник 108"/>
            <p:cNvSpPr/>
            <p:nvPr/>
          </p:nvSpPr>
          <p:spPr>
            <a:xfrm rot="1645723">
              <a:off x="5918909" y="5687542"/>
              <a:ext cx="45719" cy="51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рямоугольник 109"/>
            <p:cNvSpPr/>
            <p:nvPr/>
          </p:nvSpPr>
          <p:spPr>
            <a:xfrm rot="1645723">
              <a:off x="5888334" y="5749454"/>
              <a:ext cx="45719" cy="51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рямоугольник 110"/>
            <p:cNvSpPr/>
            <p:nvPr/>
          </p:nvSpPr>
          <p:spPr>
            <a:xfrm rot="1645723">
              <a:off x="6198918" y="5811541"/>
              <a:ext cx="45719" cy="574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рямоугольник 111"/>
            <p:cNvSpPr/>
            <p:nvPr/>
          </p:nvSpPr>
          <p:spPr>
            <a:xfrm rot="1645723">
              <a:off x="6168450" y="5874959"/>
              <a:ext cx="45719" cy="574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ик 112"/>
            <p:cNvSpPr/>
            <p:nvPr/>
          </p:nvSpPr>
          <p:spPr>
            <a:xfrm rot="1645723">
              <a:off x="6248978" y="5841399"/>
              <a:ext cx="45719" cy="574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113"/>
            <p:cNvSpPr/>
            <p:nvPr/>
          </p:nvSpPr>
          <p:spPr>
            <a:xfrm rot="1645723">
              <a:off x="6218403" y="5903311"/>
              <a:ext cx="45719" cy="574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/>
            <p:cNvSpPr/>
            <p:nvPr/>
          </p:nvSpPr>
          <p:spPr>
            <a:xfrm rot="1645723">
              <a:off x="5992065" y="5782308"/>
              <a:ext cx="45719" cy="8596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Прямоугольник 115"/>
            <p:cNvSpPr/>
            <p:nvPr/>
          </p:nvSpPr>
          <p:spPr>
            <a:xfrm rot="1645723">
              <a:off x="6052924" y="5815869"/>
              <a:ext cx="45719" cy="8596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Прямоугольник 116"/>
            <p:cNvSpPr/>
            <p:nvPr/>
          </p:nvSpPr>
          <p:spPr>
            <a:xfrm rot="1872031">
              <a:off x="6483204" y="5999944"/>
              <a:ext cx="6850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рямоугольник 117"/>
            <p:cNvSpPr/>
            <p:nvPr/>
          </p:nvSpPr>
          <p:spPr>
            <a:xfrm rot="1872031">
              <a:off x="6565485" y="6050535"/>
              <a:ext cx="6850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/>
            <p:cNvSpPr/>
            <p:nvPr/>
          </p:nvSpPr>
          <p:spPr>
            <a:xfrm rot="1872031">
              <a:off x="6451978" y="6052393"/>
              <a:ext cx="6850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 rot="1872031">
              <a:off x="6534259" y="6102984"/>
              <a:ext cx="6850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рямоугольник 120"/>
            <p:cNvSpPr/>
            <p:nvPr/>
          </p:nvSpPr>
          <p:spPr>
            <a:xfrm rot="1872031">
              <a:off x="6648221" y="616555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/>
            <p:cNvSpPr/>
            <p:nvPr/>
          </p:nvSpPr>
          <p:spPr>
            <a:xfrm rot="1872031">
              <a:off x="6718597" y="6209005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3" name="Полилиния 122"/>
          <p:cNvSpPr/>
          <p:nvPr/>
        </p:nvSpPr>
        <p:spPr>
          <a:xfrm>
            <a:off x="5099593" y="5080742"/>
            <a:ext cx="794136" cy="401652"/>
          </a:xfrm>
          <a:custGeom>
            <a:avLst/>
            <a:gdLst>
              <a:gd name="connsiteX0" fmla="*/ 15935 w 795885"/>
              <a:gd name="connsiteY0" fmla="*/ 3443 h 403079"/>
              <a:gd name="connsiteX1" fmla="*/ 275015 w 795885"/>
              <a:gd name="connsiteY1" fmla="*/ 56783 h 403079"/>
              <a:gd name="connsiteX2" fmla="*/ 435035 w 795885"/>
              <a:gd name="connsiteY2" fmla="*/ 140603 h 403079"/>
              <a:gd name="connsiteX3" fmla="*/ 793175 w 795885"/>
              <a:gd name="connsiteY3" fmla="*/ 376823 h 403079"/>
              <a:gd name="connsiteX4" fmla="*/ 595055 w 795885"/>
              <a:gd name="connsiteY4" fmla="*/ 384443 h 403079"/>
              <a:gd name="connsiteX5" fmla="*/ 511235 w 795885"/>
              <a:gd name="connsiteY5" fmla="*/ 262523 h 403079"/>
              <a:gd name="connsiteX6" fmla="*/ 366455 w 795885"/>
              <a:gd name="connsiteY6" fmla="*/ 262523 h 403079"/>
              <a:gd name="connsiteX7" fmla="*/ 259775 w 795885"/>
              <a:gd name="connsiteY7" fmla="*/ 178703 h 403079"/>
              <a:gd name="connsiteX8" fmla="*/ 54035 w 795885"/>
              <a:gd name="connsiteY8" fmla="*/ 155843 h 403079"/>
              <a:gd name="connsiteX9" fmla="*/ 15935 w 795885"/>
              <a:gd name="connsiteY9" fmla="*/ 3443 h 403079"/>
              <a:gd name="connsiteX0" fmla="*/ 15469 w 795419"/>
              <a:gd name="connsiteY0" fmla="*/ 5659 h 405295"/>
              <a:gd name="connsiteX1" fmla="*/ 268199 w 795419"/>
              <a:gd name="connsiteY1" fmla="*/ 43124 h 405295"/>
              <a:gd name="connsiteX2" fmla="*/ 434569 w 795419"/>
              <a:gd name="connsiteY2" fmla="*/ 142819 h 405295"/>
              <a:gd name="connsiteX3" fmla="*/ 792709 w 795419"/>
              <a:gd name="connsiteY3" fmla="*/ 379039 h 405295"/>
              <a:gd name="connsiteX4" fmla="*/ 594589 w 795419"/>
              <a:gd name="connsiteY4" fmla="*/ 386659 h 405295"/>
              <a:gd name="connsiteX5" fmla="*/ 510769 w 795419"/>
              <a:gd name="connsiteY5" fmla="*/ 264739 h 405295"/>
              <a:gd name="connsiteX6" fmla="*/ 365989 w 795419"/>
              <a:gd name="connsiteY6" fmla="*/ 264739 h 405295"/>
              <a:gd name="connsiteX7" fmla="*/ 259309 w 795419"/>
              <a:gd name="connsiteY7" fmla="*/ 180919 h 405295"/>
              <a:gd name="connsiteX8" fmla="*/ 53569 w 795419"/>
              <a:gd name="connsiteY8" fmla="*/ 158059 h 405295"/>
              <a:gd name="connsiteX9" fmla="*/ 15469 w 795419"/>
              <a:gd name="connsiteY9" fmla="*/ 5659 h 405295"/>
              <a:gd name="connsiteX0" fmla="*/ 14836 w 794786"/>
              <a:gd name="connsiteY0" fmla="*/ 5659 h 405295"/>
              <a:gd name="connsiteX1" fmla="*/ 267566 w 794786"/>
              <a:gd name="connsiteY1" fmla="*/ 43124 h 405295"/>
              <a:gd name="connsiteX2" fmla="*/ 433936 w 794786"/>
              <a:gd name="connsiteY2" fmla="*/ 142819 h 405295"/>
              <a:gd name="connsiteX3" fmla="*/ 792076 w 794786"/>
              <a:gd name="connsiteY3" fmla="*/ 379039 h 405295"/>
              <a:gd name="connsiteX4" fmla="*/ 593956 w 794786"/>
              <a:gd name="connsiteY4" fmla="*/ 386659 h 405295"/>
              <a:gd name="connsiteX5" fmla="*/ 510136 w 794786"/>
              <a:gd name="connsiteY5" fmla="*/ 264739 h 405295"/>
              <a:gd name="connsiteX6" fmla="*/ 365356 w 794786"/>
              <a:gd name="connsiteY6" fmla="*/ 264739 h 405295"/>
              <a:gd name="connsiteX7" fmla="*/ 245976 w 794786"/>
              <a:gd name="connsiteY7" fmla="*/ 212669 h 405295"/>
              <a:gd name="connsiteX8" fmla="*/ 52936 w 794786"/>
              <a:gd name="connsiteY8" fmla="*/ 158059 h 405295"/>
              <a:gd name="connsiteX9" fmla="*/ 14836 w 794786"/>
              <a:gd name="connsiteY9" fmla="*/ 5659 h 405295"/>
              <a:gd name="connsiteX0" fmla="*/ 15427 w 795377"/>
              <a:gd name="connsiteY0" fmla="*/ 5659 h 405295"/>
              <a:gd name="connsiteX1" fmla="*/ 268157 w 795377"/>
              <a:gd name="connsiteY1" fmla="*/ 43124 h 405295"/>
              <a:gd name="connsiteX2" fmla="*/ 434527 w 795377"/>
              <a:gd name="connsiteY2" fmla="*/ 142819 h 405295"/>
              <a:gd name="connsiteX3" fmla="*/ 792667 w 795377"/>
              <a:gd name="connsiteY3" fmla="*/ 379039 h 405295"/>
              <a:gd name="connsiteX4" fmla="*/ 594547 w 795377"/>
              <a:gd name="connsiteY4" fmla="*/ 386659 h 405295"/>
              <a:gd name="connsiteX5" fmla="*/ 510727 w 795377"/>
              <a:gd name="connsiteY5" fmla="*/ 264739 h 405295"/>
              <a:gd name="connsiteX6" fmla="*/ 365947 w 795377"/>
              <a:gd name="connsiteY6" fmla="*/ 264739 h 405295"/>
              <a:gd name="connsiteX7" fmla="*/ 265617 w 795377"/>
              <a:gd name="connsiteY7" fmla="*/ 190444 h 405295"/>
              <a:gd name="connsiteX8" fmla="*/ 53527 w 795377"/>
              <a:gd name="connsiteY8" fmla="*/ 158059 h 405295"/>
              <a:gd name="connsiteX9" fmla="*/ 15427 w 795377"/>
              <a:gd name="connsiteY9" fmla="*/ 5659 h 405295"/>
              <a:gd name="connsiteX0" fmla="*/ 15427 w 795435"/>
              <a:gd name="connsiteY0" fmla="*/ 5659 h 402776"/>
              <a:gd name="connsiteX1" fmla="*/ 268157 w 795435"/>
              <a:gd name="connsiteY1" fmla="*/ 43124 h 402776"/>
              <a:gd name="connsiteX2" fmla="*/ 434527 w 795435"/>
              <a:gd name="connsiteY2" fmla="*/ 142819 h 402776"/>
              <a:gd name="connsiteX3" fmla="*/ 792667 w 795435"/>
              <a:gd name="connsiteY3" fmla="*/ 379039 h 402776"/>
              <a:gd name="connsiteX4" fmla="*/ 594547 w 795435"/>
              <a:gd name="connsiteY4" fmla="*/ 386659 h 402776"/>
              <a:gd name="connsiteX5" fmla="*/ 485327 w 795435"/>
              <a:gd name="connsiteY5" fmla="*/ 309189 h 402776"/>
              <a:gd name="connsiteX6" fmla="*/ 365947 w 795435"/>
              <a:gd name="connsiteY6" fmla="*/ 264739 h 402776"/>
              <a:gd name="connsiteX7" fmla="*/ 265617 w 795435"/>
              <a:gd name="connsiteY7" fmla="*/ 190444 h 402776"/>
              <a:gd name="connsiteX8" fmla="*/ 53527 w 795435"/>
              <a:gd name="connsiteY8" fmla="*/ 158059 h 402776"/>
              <a:gd name="connsiteX9" fmla="*/ 15427 w 795435"/>
              <a:gd name="connsiteY9" fmla="*/ 5659 h 402776"/>
              <a:gd name="connsiteX0" fmla="*/ 15427 w 795435"/>
              <a:gd name="connsiteY0" fmla="*/ 5659 h 402776"/>
              <a:gd name="connsiteX1" fmla="*/ 268157 w 795435"/>
              <a:gd name="connsiteY1" fmla="*/ 43124 h 402776"/>
              <a:gd name="connsiteX2" fmla="*/ 434527 w 795435"/>
              <a:gd name="connsiteY2" fmla="*/ 142819 h 402776"/>
              <a:gd name="connsiteX3" fmla="*/ 792667 w 795435"/>
              <a:gd name="connsiteY3" fmla="*/ 379039 h 402776"/>
              <a:gd name="connsiteX4" fmla="*/ 594547 w 795435"/>
              <a:gd name="connsiteY4" fmla="*/ 386659 h 402776"/>
              <a:gd name="connsiteX5" fmla="*/ 485327 w 795435"/>
              <a:gd name="connsiteY5" fmla="*/ 309189 h 402776"/>
              <a:gd name="connsiteX6" fmla="*/ 365947 w 795435"/>
              <a:gd name="connsiteY6" fmla="*/ 264739 h 402776"/>
              <a:gd name="connsiteX7" fmla="*/ 265617 w 795435"/>
              <a:gd name="connsiteY7" fmla="*/ 190444 h 402776"/>
              <a:gd name="connsiteX8" fmla="*/ 53527 w 795435"/>
              <a:gd name="connsiteY8" fmla="*/ 158059 h 402776"/>
              <a:gd name="connsiteX9" fmla="*/ 15427 w 795435"/>
              <a:gd name="connsiteY9" fmla="*/ 5659 h 402776"/>
              <a:gd name="connsiteX0" fmla="*/ 15427 w 795435"/>
              <a:gd name="connsiteY0" fmla="*/ 5659 h 402776"/>
              <a:gd name="connsiteX1" fmla="*/ 268157 w 795435"/>
              <a:gd name="connsiteY1" fmla="*/ 43124 h 402776"/>
              <a:gd name="connsiteX2" fmla="*/ 434527 w 795435"/>
              <a:gd name="connsiteY2" fmla="*/ 142819 h 402776"/>
              <a:gd name="connsiteX3" fmla="*/ 792667 w 795435"/>
              <a:gd name="connsiteY3" fmla="*/ 379039 h 402776"/>
              <a:gd name="connsiteX4" fmla="*/ 594547 w 795435"/>
              <a:gd name="connsiteY4" fmla="*/ 386659 h 402776"/>
              <a:gd name="connsiteX5" fmla="*/ 485327 w 795435"/>
              <a:gd name="connsiteY5" fmla="*/ 309189 h 402776"/>
              <a:gd name="connsiteX6" fmla="*/ 365947 w 795435"/>
              <a:gd name="connsiteY6" fmla="*/ 264739 h 402776"/>
              <a:gd name="connsiteX7" fmla="*/ 265617 w 795435"/>
              <a:gd name="connsiteY7" fmla="*/ 190444 h 402776"/>
              <a:gd name="connsiteX8" fmla="*/ 53527 w 795435"/>
              <a:gd name="connsiteY8" fmla="*/ 158059 h 402776"/>
              <a:gd name="connsiteX9" fmla="*/ 15427 w 795435"/>
              <a:gd name="connsiteY9" fmla="*/ 5659 h 402776"/>
              <a:gd name="connsiteX0" fmla="*/ 15427 w 794427"/>
              <a:gd name="connsiteY0" fmla="*/ 5659 h 419139"/>
              <a:gd name="connsiteX1" fmla="*/ 268157 w 794427"/>
              <a:gd name="connsiteY1" fmla="*/ 43124 h 419139"/>
              <a:gd name="connsiteX2" fmla="*/ 434527 w 794427"/>
              <a:gd name="connsiteY2" fmla="*/ 142819 h 419139"/>
              <a:gd name="connsiteX3" fmla="*/ 792667 w 794427"/>
              <a:gd name="connsiteY3" fmla="*/ 379039 h 419139"/>
              <a:gd name="connsiteX4" fmla="*/ 594547 w 794427"/>
              <a:gd name="connsiteY4" fmla="*/ 386659 h 419139"/>
              <a:gd name="connsiteX5" fmla="*/ 485327 w 794427"/>
              <a:gd name="connsiteY5" fmla="*/ 309189 h 419139"/>
              <a:gd name="connsiteX6" fmla="*/ 365947 w 794427"/>
              <a:gd name="connsiteY6" fmla="*/ 264739 h 419139"/>
              <a:gd name="connsiteX7" fmla="*/ 265617 w 794427"/>
              <a:gd name="connsiteY7" fmla="*/ 190444 h 419139"/>
              <a:gd name="connsiteX8" fmla="*/ 53527 w 794427"/>
              <a:gd name="connsiteY8" fmla="*/ 158059 h 419139"/>
              <a:gd name="connsiteX9" fmla="*/ 15427 w 794427"/>
              <a:gd name="connsiteY9" fmla="*/ 5659 h 419139"/>
              <a:gd name="connsiteX0" fmla="*/ 15427 w 794136"/>
              <a:gd name="connsiteY0" fmla="*/ 6058 h 401652"/>
              <a:gd name="connsiteX1" fmla="*/ 268157 w 794136"/>
              <a:gd name="connsiteY1" fmla="*/ 43523 h 401652"/>
              <a:gd name="connsiteX2" fmla="*/ 482152 w 794136"/>
              <a:gd name="connsiteY2" fmla="*/ 165443 h 401652"/>
              <a:gd name="connsiteX3" fmla="*/ 792667 w 794136"/>
              <a:gd name="connsiteY3" fmla="*/ 379438 h 401652"/>
              <a:gd name="connsiteX4" fmla="*/ 594547 w 794136"/>
              <a:gd name="connsiteY4" fmla="*/ 387058 h 401652"/>
              <a:gd name="connsiteX5" fmla="*/ 485327 w 794136"/>
              <a:gd name="connsiteY5" fmla="*/ 309588 h 401652"/>
              <a:gd name="connsiteX6" fmla="*/ 365947 w 794136"/>
              <a:gd name="connsiteY6" fmla="*/ 265138 h 401652"/>
              <a:gd name="connsiteX7" fmla="*/ 265617 w 794136"/>
              <a:gd name="connsiteY7" fmla="*/ 190843 h 401652"/>
              <a:gd name="connsiteX8" fmla="*/ 53527 w 794136"/>
              <a:gd name="connsiteY8" fmla="*/ 158458 h 401652"/>
              <a:gd name="connsiteX9" fmla="*/ 15427 w 794136"/>
              <a:gd name="connsiteY9" fmla="*/ 6058 h 401652"/>
              <a:gd name="connsiteX0" fmla="*/ 15427 w 794136"/>
              <a:gd name="connsiteY0" fmla="*/ 6058 h 401652"/>
              <a:gd name="connsiteX1" fmla="*/ 268157 w 794136"/>
              <a:gd name="connsiteY1" fmla="*/ 43523 h 401652"/>
              <a:gd name="connsiteX2" fmla="*/ 482152 w 794136"/>
              <a:gd name="connsiteY2" fmla="*/ 165443 h 401652"/>
              <a:gd name="connsiteX3" fmla="*/ 792667 w 794136"/>
              <a:gd name="connsiteY3" fmla="*/ 379438 h 401652"/>
              <a:gd name="connsiteX4" fmla="*/ 594547 w 794136"/>
              <a:gd name="connsiteY4" fmla="*/ 387058 h 401652"/>
              <a:gd name="connsiteX5" fmla="*/ 485327 w 794136"/>
              <a:gd name="connsiteY5" fmla="*/ 309588 h 401652"/>
              <a:gd name="connsiteX6" fmla="*/ 365947 w 794136"/>
              <a:gd name="connsiteY6" fmla="*/ 265138 h 401652"/>
              <a:gd name="connsiteX7" fmla="*/ 265617 w 794136"/>
              <a:gd name="connsiteY7" fmla="*/ 190843 h 401652"/>
              <a:gd name="connsiteX8" fmla="*/ 53527 w 794136"/>
              <a:gd name="connsiteY8" fmla="*/ 158458 h 401652"/>
              <a:gd name="connsiteX9" fmla="*/ 15427 w 794136"/>
              <a:gd name="connsiteY9" fmla="*/ 6058 h 401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4136" h="401652">
                <a:moveTo>
                  <a:pt x="15427" y="6058"/>
                </a:moveTo>
                <a:cubicBezTo>
                  <a:pt x="51199" y="-13098"/>
                  <a:pt x="190370" y="16959"/>
                  <a:pt x="268157" y="43523"/>
                </a:cubicBezTo>
                <a:cubicBezTo>
                  <a:pt x="345944" y="70087"/>
                  <a:pt x="385209" y="169782"/>
                  <a:pt x="482152" y="165443"/>
                </a:cubicBezTo>
                <a:cubicBezTo>
                  <a:pt x="579095" y="161104"/>
                  <a:pt x="773935" y="342502"/>
                  <a:pt x="792667" y="379438"/>
                </a:cubicBezTo>
                <a:cubicBezTo>
                  <a:pt x="811399" y="416374"/>
                  <a:pt x="645770" y="398700"/>
                  <a:pt x="594547" y="387058"/>
                </a:cubicBezTo>
                <a:cubicBezTo>
                  <a:pt x="543324" y="375416"/>
                  <a:pt x="523427" y="329908"/>
                  <a:pt x="485327" y="309588"/>
                </a:cubicBezTo>
                <a:cubicBezTo>
                  <a:pt x="447227" y="289268"/>
                  <a:pt x="402565" y="284929"/>
                  <a:pt x="365947" y="265138"/>
                </a:cubicBezTo>
                <a:cubicBezTo>
                  <a:pt x="329329" y="245347"/>
                  <a:pt x="317687" y="208623"/>
                  <a:pt x="265617" y="190843"/>
                </a:cubicBezTo>
                <a:cubicBezTo>
                  <a:pt x="213547" y="173063"/>
                  <a:pt x="95225" y="189255"/>
                  <a:pt x="53527" y="158458"/>
                </a:cubicBezTo>
                <a:cubicBezTo>
                  <a:pt x="11829" y="127661"/>
                  <a:pt x="-20345" y="25214"/>
                  <a:pt x="15427" y="6058"/>
                </a:cubicBezTo>
                <a:close/>
              </a:path>
            </a:pathLst>
          </a:custGeom>
          <a:gradFill flip="none" rotWithShape="1">
            <a:gsLst>
              <a:gs pos="44000">
                <a:schemeClr val="accent1">
                  <a:lumMod val="0"/>
                  <a:lumOff val="100000"/>
                </a:schemeClr>
              </a:gs>
              <a:gs pos="75000">
                <a:srgbClr val="00B0F0"/>
              </a:gs>
            </a:gsLst>
            <a:lin ang="6600000" scaled="0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олилиния 123"/>
          <p:cNvSpPr/>
          <p:nvPr/>
        </p:nvSpPr>
        <p:spPr>
          <a:xfrm rot="423900">
            <a:off x="7033464" y="6017258"/>
            <a:ext cx="714253" cy="401652"/>
          </a:xfrm>
          <a:custGeom>
            <a:avLst/>
            <a:gdLst>
              <a:gd name="connsiteX0" fmla="*/ 15935 w 795885"/>
              <a:gd name="connsiteY0" fmla="*/ 3443 h 403079"/>
              <a:gd name="connsiteX1" fmla="*/ 275015 w 795885"/>
              <a:gd name="connsiteY1" fmla="*/ 56783 h 403079"/>
              <a:gd name="connsiteX2" fmla="*/ 435035 w 795885"/>
              <a:gd name="connsiteY2" fmla="*/ 140603 h 403079"/>
              <a:gd name="connsiteX3" fmla="*/ 793175 w 795885"/>
              <a:gd name="connsiteY3" fmla="*/ 376823 h 403079"/>
              <a:gd name="connsiteX4" fmla="*/ 595055 w 795885"/>
              <a:gd name="connsiteY4" fmla="*/ 384443 h 403079"/>
              <a:gd name="connsiteX5" fmla="*/ 511235 w 795885"/>
              <a:gd name="connsiteY5" fmla="*/ 262523 h 403079"/>
              <a:gd name="connsiteX6" fmla="*/ 366455 w 795885"/>
              <a:gd name="connsiteY6" fmla="*/ 262523 h 403079"/>
              <a:gd name="connsiteX7" fmla="*/ 259775 w 795885"/>
              <a:gd name="connsiteY7" fmla="*/ 178703 h 403079"/>
              <a:gd name="connsiteX8" fmla="*/ 54035 w 795885"/>
              <a:gd name="connsiteY8" fmla="*/ 155843 h 403079"/>
              <a:gd name="connsiteX9" fmla="*/ 15935 w 795885"/>
              <a:gd name="connsiteY9" fmla="*/ 3443 h 403079"/>
              <a:gd name="connsiteX0" fmla="*/ 15469 w 795419"/>
              <a:gd name="connsiteY0" fmla="*/ 5659 h 405295"/>
              <a:gd name="connsiteX1" fmla="*/ 268199 w 795419"/>
              <a:gd name="connsiteY1" fmla="*/ 43124 h 405295"/>
              <a:gd name="connsiteX2" fmla="*/ 434569 w 795419"/>
              <a:gd name="connsiteY2" fmla="*/ 142819 h 405295"/>
              <a:gd name="connsiteX3" fmla="*/ 792709 w 795419"/>
              <a:gd name="connsiteY3" fmla="*/ 379039 h 405295"/>
              <a:gd name="connsiteX4" fmla="*/ 594589 w 795419"/>
              <a:gd name="connsiteY4" fmla="*/ 386659 h 405295"/>
              <a:gd name="connsiteX5" fmla="*/ 510769 w 795419"/>
              <a:gd name="connsiteY5" fmla="*/ 264739 h 405295"/>
              <a:gd name="connsiteX6" fmla="*/ 365989 w 795419"/>
              <a:gd name="connsiteY6" fmla="*/ 264739 h 405295"/>
              <a:gd name="connsiteX7" fmla="*/ 259309 w 795419"/>
              <a:gd name="connsiteY7" fmla="*/ 180919 h 405295"/>
              <a:gd name="connsiteX8" fmla="*/ 53569 w 795419"/>
              <a:gd name="connsiteY8" fmla="*/ 158059 h 405295"/>
              <a:gd name="connsiteX9" fmla="*/ 15469 w 795419"/>
              <a:gd name="connsiteY9" fmla="*/ 5659 h 405295"/>
              <a:gd name="connsiteX0" fmla="*/ 14836 w 794786"/>
              <a:gd name="connsiteY0" fmla="*/ 5659 h 405295"/>
              <a:gd name="connsiteX1" fmla="*/ 267566 w 794786"/>
              <a:gd name="connsiteY1" fmla="*/ 43124 h 405295"/>
              <a:gd name="connsiteX2" fmla="*/ 433936 w 794786"/>
              <a:gd name="connsiteY2" fmla="*/ 142819 h 405295"/>
              <a:gd name="connsiteX3" fmla="*/ 792076 w 794786"/>
              <a:gd name="connsiteY3" fmla="*/ 379039 h 405295"/>
              <a:gd name="connsiteX4" fmla="*/ 593956 w 794786"/>
              <a:gd name="connsiteY4" fmla="*/ 386659 h 405295"/>
              <a:gd name="connsiteX5" fmla="*/ 510136 w 794786"/>
              <a:gd name="connsiteY5" fmla="*/ 264739 h 405295"/>
              <a:gd name="connsiteX6" fmla="*/ 365356 w 794786"/>
              <a:gd name="connsiteY6" fmla="*/ 264739 h 405295"/>
              <a:gd name="connsiteX7" fmla="*/ 245976 w 794786"/>
              <a:gd name="connsiteY7" fmla="*/ 212669 h 405295"/>
              <a:gd name="connsiteX8" fmla="*/ 52936 w 794786"/>
              <a:gd name="connsiteY8" fmla="*/ 158059 h 405295"/>
              <a:gd name="connsiteX9" fmla="*/ 14836 w 794786"/>
              <a:gd name="connsiteY9" fmla="*/ 5659 h 405295"/>
              <a:gd name="connsiteX0" fmla="*/ 15427 w 795377"/>
              <a:gd name="connsiteY0" fmla="*/ 5659 h 405295"/>
              <a:gd name="connsiteX1" fmla="*/ 268157 w 795377"/>
              <a:gd name="connsiteY1" fmla="*/ 43124 h 405295"/>
              <a:gd name="connsiteX2" fmla="*/ 434527 w 795377"/>
              <a:gd name="connsiteY2" fmla="*/ 142819 h 405295"/>
              <a:gd name="connsiteX3" fmla="*/ 792667 w 795377"/>
              <a:gd name="connsiteY3" fmla="*/ 379039 h 405295"/>
              <a:gd name="connsiteX4" fmla="*/ 594547 w 795377"/>
              <a:gd name="connsiteY4" fmla="*/ 386659 h 405295"/>
              <a:gd name="connsiteX5" fmla="*/ 510727 w 795377"/>
              <a:gd name="connsiteY5" fmla="*/ 264739 h 405295"/>
              <a:gd name="connsiteX6" fmla="*/ 365947 w 795377"/>
              <a:gd name="connsiteY6" fmla="*/ 264739 h 405295"/>
              <a:gd name="connsiteX7" fmla="*/ 265617 w 795377"/>
              <a:gd name="connsiteY7" fmla="*/ 190444 h 405295"/>
              <a:gd name="connsiteX8" fmla="*/ 53527 w 795377"/>
              <a:gd name="connsiteY8" fmla="*/ 158059 h 405295"/>
              <a:gd name="connsiteX9" fmla="*/ 15427 w 795377"/>
              <a:gd name="connsiteY9" fmla="*/ 5659 h 405295"/>
              <a:gd name="connsiteX0" fmla="*/ 15427 w 795435"/>
              <a:gd name="connsiteY0" fmla="*/ 5659 h 402776"/>
              <a:gd name="connsiteX1" fmla="*/ 268157 w 795435"/>
              <a:gd name="connsiteY1" fmla="*/ 43124 h 402776"/>
              <a:gd name="connsiteX2" fmla="*/ 434527 w 795435"/>
              <a:gd name="connsiteY2" fmla="*/ 142819 h 402776"/>
              <a:gd name="connsiteX3" fmla="*/ 792667 w 795435"/>
              <a:gd name="connsiteY3" fmla="*/ 379039 h 402776"/>
              <a:gd name="connsiteX4" fmla="*/ 594547 w 795435"/>
              <a:gd name="connsiteY4" fmla="*/ 386659 h 402776"/>
              <a:gd name="connsiteX5" fmla="*/ 485327 w 795435"/>
              <a:gd name="connsiteY5" fmla="*/ 309189 h 402776"/>
              <a:gd name="connsiteX6" fmla="*/ 365947 w 795435"/>
              <a:gd name="connsiteY6" fmla="*/ 264739 h 402776"/>
              <a:gd name="connsiteX7" fmla="*/ 265617 w 795435"/>
              <a:gd name="connsiteY7" fmla="*/ 190444 h 402776"/>
              <a:gd name="connsiteX8" fmla="*/ 53527 w 795435"/>
              <a:gd name="connsiteY8" fmla="*/ 158059 h 402776"/>
              <a:gd name="connsiteX9" fmla="*/ 15427 w 795435"/>
              <a:gd name="connsiteY9" fmla="*/ 5659 h 402776"/>
              <a:gd name="connsiteX0" fmla="*/ 15427 w 795435"/>
              <a:gd name="connsiteY0" fmla="*/ 5659 h 402776"/>
              <a:gd name="connsiteX1" fmla="*/ 268157 w 795435"/>
              <a:gd name="connsiteY1" fmla="*/ 43124 h 402776"/>
              <a:gd name="connsiteX2" fmla="*/ 434527 w 795435"/>
              <a:gd name="connsiteY2" fmla="*/ 142819 h 402776"/>
              <a:gd name="connsiteX3" fmla="*/ 792667 w 795435"/>
              <a:gd name="connsiteY3" fmla="*/ 379039 h 402776"/>
              <a:gd name="connsiteX4" fmla="*/ 594547 w 795435"/>
              <a:gd name="connsiteY4" fmla="*/ 386659 h 402776"/>
              <a:gd name="connsiteX5" fmla="*/ 485327 w 795435"/>
              <a:gd name="connsiteY5" fmla="*/ 309189 h 402776"/>
              <a:gd name="connsiteX6" fmla="*/ 365947 w 795435"/>
              <a:gd name="connsiteY6" fmla="*/ 264739 h 402776"/>
              <a:gd name="connsiteX7" fmla="*/ 265617 w 795435"/>
              <a:gd name="connsiteY7" fmla="*/ 190444 h 402776"/>
              <a:gd name="connsiteX8" fmla="*/ 53527 w 795435"/>
              <a:gd name="connsiteY8" fmla="*/ 158059 h 402776"/>
              <a:gd name="connsiteX9" fmla="*/ 15427 w 795435"/>
              <a:gd name="connsiteY9" fmla="*/ 5659 h 402776"/>
              <a:gd name="connsiteX0" fmla="*/ 15427 w 795435"/>
              <a:gd name="connsiteY0" fmla="*/ 5659 h 402776"/>
              <a:gd name="connsiteX1" fmla="*/ 268157 w 795435"/>
              <a:gd name="connsiteY1" fmla="*/ 43124 h 402776"/>
              <a:gd name="connsiteX2" fmla="*/ 434527 w 795435"/>
              <a:gd name="connsiteY2" fmla="*/ 142819 h 402776"/>
              <a:gd name="connsiteX3" fmla="*/ 792667 w 795435"/>
              <a:gd name="connsiteY3" fmla="*/ 379039 h 402776"/>
              <a:gd name="connsiteX4" fmla="*/ 594547 w 795435"/>
              <a:gd name="connsiteY4" fmla="*/ 386659 h 402776"/>
              <a:gd name="connsiteX5" fmla="*/ 485327 w 795435"/>
              <a:gd name="connsiteY5" fmla="*/ 309189 h 402776"/>
              <a:gd name="connsiteX6" fmla="*/ 365947 w 795435"/>
              <a:gd name="connsiteY6" fmla="*/ 264739 h 402776"/>
              <a:gd name="connsiteX7" fmla="*/ 265617 w 795435"/>
              <a:gd name="connsiteY7" fmla="*/ 190444 h 402776"/>
              <a:gd name="connsiteX8" fmla="*/ 53527 w 795435"/>
              <a:gd name="connsiteY8" fmla="*/ 158059 h 402776"/>
              <a:gd name="connsiteX9" fmla="*/ 15427 w 795435"/>
              <a:gd name="connsiteY9" fmla="*/ 5659 h 402776"/>
              <a:gd name="connsiteX0" fmla="*/ 15427 w 794427"/>
              <a:gd name="connsiteY0" fmla="*/ 5659 h 419139"/>
              <a:gd name="connsiteX1" fmla="*/ 268157 w 794427"/>
              <a:gd name="connsiteY1" fmla="*/ 43124 h 419139"/>
              <a:gd name="connsiteX2" fmla="*/ 434527 w 794427"/>
              <a:gd name="connsiteY2" fmla="*/ 142819 h 419139"/>
              <a:gd name="connsiteX3" fmla="*/ 792667 w 794427"/>
              <a:gd name="connsiteY3" fmla="*/ 379039 h 419139"/>
              <a:gd name="connsiteX4" fmla="*/ 594547 w 794427"/>
              <a:gd name="connsiteY4" fmla="*/ 386659 h 419139"/>
              <a:gd name="connsiteX5" fmla="*/ 485327 w 794427"/>
              <a:gd name="connsiteY5" fmla="*/ 309189 h 419139"/>
              <a:gd name="connsiteX6" fmla="*/ 365947 w 794427"/>
              <a:gd name="connsiteY6" fmla="*/ 264739 h 419139"/>
              <a:gd name="connsiteX7" fmla="*/ 265617 w 794427"/>
              <a:gd name="connsiteY7" fmla="*/ 190444 h 419139"/>
              <a:gd name="connsiteX8" fmla="*/ 53527 w 794427"/>
              <a:gd name="connsiteY8" fmla="*/ 158059 h 419139"/>
              <a:gd name="connsiteX9" fmla="*/ 15427 w 794427"/>
              <a:gd name="connsiteY9" fmla="*/ 5659 h 419139"/>
              <a:gd name="connsiteX0" fmla="*/ 15427 w 794136"/>
              <a:gd name="connsiteY0" fmla="*/ 6058 h 401652"/>
              <a:gd name="connsiteX1" fmla="*/ 268157 w 794136"/>
              <a:gd name="connsiteY1" fmla="*/ 43523 h 401652"/>
              <a:gd name="connsiteX2" fmla="*/ 482152 w 794136"/>
              <a:gd name="connsiteY2" fmla="*/ 165443 h 401652"/>
              <a:gd name="connsiteX3" fmla="*/ 792667 w 794136"/>
              <a:gd name="connsiteY3" fmla="*/ 379438 h 401652"/>
              <a:gd name="connsiteX4" fmla="*/ 594547 w 794136"/>
              <a:gd name="connsiteY4" fmla="*/ 387058 h 401652"/>
              <a:gd name="connsiteX5" fmla="*/ 485327 w 794136"/>
              <a:gd name="connsiteY5" fmla="*/ 309588 h 401652"/>
              <a:gd name="connsiteX6" fmla="*/ 365947 w 794136"/>
              <a:gd name="connsiteY6" fmla="*/ 265138 h 401652"/>
              <a:gd name="connsiteX7" fmla="*/ 265617 w 794136"/>
              <a:gd name="connsiteY7" fmla="*/ 190843 h 401652"/>
              <a:gd name="connsiteX8" fmla="*/ 53527 w 794136"/>
              <a:gd name="connsiteY8" fmla="*/ 158458 h 401652"/>
              <a:gd name="connsiteX9" fmla="*/ 15427 w 794136"/>
              <a:gd name="connsiteY9" fmla="*/ 6058 h 401652"/>
              <a:gd name="connsiteX0" fmla="*/ 15427 w 794136"/>
              <a:gd name="connsiteY0" fmla="*/ 6058 h 401652"/>
              <a:gd name="connsiteX1" fmla="*/ 268157 w 794136"/>
              <a:gd name="connsiteY1" fmla="*/ 43523 h 401652"/>
              <a:gd name="connsiteX2" fmla="*/ 482152 w 794136"/>
              <a:gd name="connsiteY2" fmla="*/ 165443 h 401652"/>
              <a:gd name="connsiteX3" fmla="*/ 792667 w 794136"/>
              <a:gd name="connsiteY3" fmla="*/ 379438 h 401652"/>
              <a:gd name="connsiteX4" fmla="*/ 594547 w 794136"/>
              <a:gd name="connsiteY4" fmla="*/ 387058 h 401652"/>
              <a:gd name="connsiteX5" fmla="*/ 485327 w 794136"/>
              <a:gd name="connsiteY5" fmla="*/ 309588 h 401652"/>
              <a:gd name="connsiteX6" fmla="*/ 365947 w 794136"/>
              <a:gd name="connsiteY6" fmla="*/ 265138 h 401652"/>
              <a:gd name="connsiteX7" fmla="*/ 265617 w 794136"/>
              <a:gd name="connsiteY7" fmla="*/ 190843 h 401652"/>
              <a:gd name="connsiteX8" fmla="*/ 53527 w 794136"/>
              <a:gd name="connsiteY8" fmla="*/ 158458 h 401652"/>
              <a:gd name="connsiteX9" fmla="*/ 15427 w 794136"/>
              <a:gd name="connsiteY9" fmla="*/ 6058 h 401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4136" h="401652">
                <a:moveTo>
                  <a:pt x="15427" y="6058"/>
                </a:moveTo>
                <a:cubicBezTo>
                  <a:pt x="51199" y="-13098"/>
                  <a:pt x="190370" y="16959"/>
                  <a:pt x="268157" y="43523"/>
                </a:cubicBezTo>
                <a:cubicBezTo>
                  <a:pt x="345944" y="70087"/>
                  <a:pt x="385209" y="169782"/>
                  <a:pt x="482152" y="165443"/>
                </a:cubicBezTo>
                <a:cubicBezTo>
                  <a:pt x="579095" y="161104"/>
                  <a:pt x="773935" y="342502"/>
                  <a:pt x="792667" y="379438"/>
                </a:cubicBezTo>
                <a:cubicBezTo>
                  <a:pt x="811399" y="416374"/>
                  <a:pt x="645770" y="398700"/>
                  <a:pt x="594547" y="387058"/>
                </a:cubicBezTo>
                <a:cubicBezTo>
                  <a:pt x="543324" y="375416"/>
                  <a:pt x="523427" y="329908"/>
                  <a:pt x="485327" y="309588"/>
                </a:cubicBezTo>
                <a:cubicBezTo>
                  <a:pt x="447227" y="289268"/>
                  <a:pt x="402565" y="284929"/>
                  <a:pt x="365947" y="265138"/>
                </a:cubicBezTo>
                <a:cubicBezTo>
                  <a:pt x="329329" y="245347"/>
                  <a:pt x="317687" y="208623"/>
                  <a:pt x="265617" y="190843"/>
                </a:cubicBezTo>
                <a:cubicBezTo>
                  <a:pt x="213547" y="173063"/>
                  <a:pt x="95225" y="189255"/>
                  <a:pt x="53527" y="158458"/>
                </a:cubicBezTo>
                <a:cubicBezTo>
                  <a:pt x="11829" y="127661"/>
                  <a:pt x="-20345" y="25214"/>
                  <a:pt x="15427" y="6058"/>
                </a:cubicBezTo>
                <a:close/>
              </a:path>
            </a:pathLst>
          </a:custGeom>
          <a:gradFill flip="none" rotWithShape="1">
            <a:gsLst>
              <a:gs pos="44000">
                <a:schemeClr val="accent1">
                  <a:lumMod val="0"/>
                  <a:lumOff val="100000"/>
                </a:schemeClr>
              </a:gs>
              <a:gs pos="72000">
                <a:srgbClr val="66FFFF"/>
              </a:gs>
            </a:gsLst>
            <a:lin ang="6600000" scaled="0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олилиния 124"/>
          <p:cNvSpPr/>
          <p:nvPr/>
        </p:nvSpPr>
        <p:spPr>
          <a:xfrm>
            <a:off x="42200" y="4033572"/>
            <a:ext cx="619126" cy="331532"/>
          </a:xfrm>
          <a:custGeom>
            <a:avLst/>
            <a:gdLst>
              <a:gd name="connsiteX0" fmla="*/ 46867 w 657450"/>
              <a:gd name="connsiteY0" fmla="*/ 350485 h 361172"/>
              <a:gd name="connsiteX1" fmla="*/ 632655 w 657450"/>
              <a:gd name="connsiteY1" fmla="*/ 321910 h 361172"/>
              <a:gd name="connsiteX2" fmla="*/ 532642 w 657450"/>
              <a:gd name="connsiteY2" fmla="*/ 21873 h 361172"/>
              <a:gd name="connsiteX3" fmla="*/ 385005 w 657450"/>
              <a:gd name="connsiteY3" fmla="*/ 36160 h 361172"/>
              <a:gd name="connsiteX4" fmla="*/ 399292 w 657450"/>
              <a:gd name="connsiteY4" fmla="*/ 140935 h 361172"/>
              <a:gd name="connsiteX5" fmla="*/ 75442 w 657450"/>
              <a:gd name="connsiteY5" fmla="*/ 255235 h 361172"/>
              <a:gd name="connsiteX6" fmla="*/ 46867 w 657450"/>
              <a:gd name="connsiteY6" fmla="*/ 350485 h 361172"/>
              <a:gd name="connsiteX0" fmla="*/ 46867 w 632655"/>
              <a:gd name="connsiteY0" fmla="*/ 350485 h 379647"/>
              <a:gd name="connsiteX1" fmla="*/ 632655 w 632655"/>
              <a:gd name="connsiteY1" fmla="*/ 321910 h 379647"/>
              <a:gd name="connsiteX2" fmla="*/ 532642 w 632655"/>
              <a:gd name="connsiteY2" fmla="*/ 21873 h 379647"/>
              <a:gd name="connsiteX3" fmla="*/ 385005 w 632655"/>
              <a:gd name="connsiteY3" fmla="*/ 36160 h 379647"/>
              <a:gd name="connsiteX4" fmla="*/ 399292 w 632655"/>
              <a:gd name="connsiteY4" fmla="*/ 140935 h 379647"/>
              <a:gd name="connsiteX5" fmla="*/ 75442 w 632655"/>
              <a:gd name="connsiteY5" fmla="*/ 255235 h 379647"/>
              <a:gd name="connsiteX6" fmla="*/ 46867 w 632655"/>
              <a:gd name="connsiteY6" fmla="*/ 350485 h 379647"/>
              <a:gd name="connsiteX0" fmla="*/ 46867 w 632655"/>
              <a:gd name="connsiteY0" fmla="*/ 350485 h 379647"/>
              <a:gd name="connsiteX1" fmla="*/ 632655 w 632655"/>
              <a:gd name="connsiteY1" fmla="*/ 321910 h 379647"/>
              <a:gd name="connsiteX2" fmla="*/ 532642 w 632655"/>
              <a:gd name="connsiteY2" fmla="*/ 21873 h 379647"/>
              <a:gd name="connsiteX3" fmla="*/ 385005 w 632655"/>
              <a:gd name="connsiteY3" fmla="*/ 36160 h 379647"/>
              <a:gd name="connsiteX4" fmla="*/ 399292 w 632655"/>
              <a:gd name="connsiteY4" fmla="*/ 140935 h 379647"/>
              <a:gd name="connsiteX5" fmla="*/ 75442 w 632655"/>
              <a:gd name="connsiteY5" fmla="*/ 255235 h 379647"/>
              <a:gd name="connsiteX6" fmla="*/ 46867 w 632655"/>
              <a:gd name="connsiteY6" fmla="*/ 350485 h 379647"/>
              <a:gd name="connsiteX0" fmla="*/ 46867 w 632655"/>
              <a:gd name="connsiteY0" fmla="*/ 328612 h 357774"/>
              <a:gd name="connsiteX1" fmla="*/ 632655 w 632655"/>
              <a:gd name="connsiteY1" fmla="*/ 300037 h 357774"/>
              <a:gd name="connsiteX2" fmla="*/ 532642 w 632655"/>
              <a:gd name="connsiteY2" fmla="*/ 0 h 357774"/>
              <a:gd name="connsiteX3" fmla="*/ 385005 w 632655"/>
              <a:gd name="connsiteY3" fmla="*/ 14287 h 357774"/>
              <a:gd name="connsiteX4" fmla="*/ 399292 w 632655"/>
              <a:gd name="connsiteY4" fmla="*/ 119062 h 357774"/>
              <a:gd name="connsiteX5" fmla="*/ 75442 w 632655"/>
              <a:gd name="connsiteY5" fmla="*/ 233362 h 357774"/>
              <a:gd name="connsiteX6" fmla="*/ 46867 w 632655"/>
              <a:gd name="connsiteY6" fmla="*/ 328612 h 357774"/>
              <a:gd name="connsiteX0" fmla="*/ 46867 w 632655"/>
              <a:gd name="connsiteY0" fmla="*/ 328612 h 357774"/>
              <a:gd name="connsiteX1" fmla="*/ 632655 w 632655"/>
              <a:gd name="connsiteY1" fmla="*/ 300037 h 357774"/>
              <a:gd name="connsiteX2" fmla="*/ 532642 w 632655"/>
              <a:gd name="connsiteY2" fmla="*/ 0 h 357774"/>
              <a:gd name="connsiteX3" fmla="*/ 385005 w 632655"/>
              <a:gd name="connsiteY3" fmla="*/ 14287 h 357774"/>
              <a:gd name="connsiteX4" fmla="*/ 399292 w 632655"/>
              <a:gd name="connsiteY4" fmla="*/ 119062 h 357774"/>
              <a:gd name="connsiteX5" fmla="*/ 75442 w 632655"/>
              <a:gd name="connsiteY5" fmla="*/ 233362 h 357774"/>
              <a:gd name="connsiteX6" fmla="*/ 46867 w 632655"/>
              <a:gd name="connsiteY6" fmla="*/ 328612 h 357774"/>
              <a:gd name="connsiteX0" fmla="*/ 49321 w 668447"/>
              <a:gd name="connsiteY0" fmla="*/ 328612 h 357775"/>
              <a:gd name="connsiteX1" fmla="*/ 668447 w 668447"/>
              <a:gd name="connsiteY1" fmla="*/ 300037 h 357775"/>
              <a:gd name="connsiteX2" fmla="*/ 535096 w 668447"/>
              <a:gd name="connsiteY2" fmla="*/ 0 h 357775"/>
              <a:gd name="connsiteX3" fmla="*/ 387459 w 668447"/>
              <a:gd name="connsiteY3" fmla="*/ 14287 h 357775"/>
              <a:gd name="connsiteX4" fmla="*/ 401746 w 668447"/>
              <a:gd name="connsiteY4" fmla="*/ 119062 h 357775"/>
              <a:gd name="connsiteX5" fmla="*/ 77896 w 668447"/>
              <a:gd name="connsiteY5" fmla="*/ 233362 h 357775"/>
              <a:gd name="connsiteX6" fmla="*/ 49321 w 668447"/>
              <a:gd name="connsiteY6" fmla="*/ 328612 h 357775"/>
              <a:gd name="connsiteX0" fmla="*/ 49321 w 668447"/>
              <a:gd name="connsiteY0" fmla="*/ 328612 h 357775"/>
              <a:gd name="connsiteX1" fmla="*/ 668447 w 668447"/>
              <a:gd name="connsiteY1" fmla="*/ 300037 h 357775"/>
              <a:gd name="connsiteX2" fmla="*/ 535096 w 668447"/>
              <a:gd name="connsiteY2" fmla="*/ 0 h 357775"/>
              <a:gd name="connsiteX3" fmla="*/ 387459 w 668447"/>
              <a:gd name="connsiteY3" fmla="*/ 14287 h 357775"/>
              <a:gd name="connsiteX4" fmla="*/ 401746 w 668447"/>
              <a:gd name="connsiteY4" fmla="*/ 119062 h 357775"/>
              <a:gd name="connsiteX5" fmla="*/ 77896 w 668447"/>
              <a:gd name="connsiteY5" fmla="*/ 233362 h 357775"/>
              <a:gd name="connsiteX6" fmla="*/ 49321 w 668447"/>
              <a:gd name="connsiteY6" fmla="*/ 328612 h 357775"/>
              <a:gd name="connsiteX0" fmla="*/ 49321 w 668447"/>
              <a:gd name="connsiteY0" fmla="*/ 328612 h 331532"/>
              <a:gd name="connsiteX1" fmla="*/ 668447 w 668447"/>
              <a:gd name="connsiteY1" fmla="*/ 300037 h 331532"/>
              <a:gd name="connsiteX2" fmla="*/ 535096 w 668447"/>
              <a:gd name="connsiteY2" fmla="*/ 0 h 331532"/>
              <a:gd name="connsiteX3" fmla="*/ 387459 w 668447"/>
              <a:gd name="connsiteY3" fmla="*/ 14287 h 331532"/>
              <a:gd name="connsiteX4" fmla="*/ 401746 w 668447"/>
              <a:gd name="connsiteY4" fmla="*/ 119062 h 331532"/>
              <a:gd name="connsiteX5" fmla="*/ 77896 w 668447"/>
              <a:gd name="connsiteY5" fmla="*/ 233362 h 331532"/>
              <a:gd name="connsiteX6" fmla="*/ 49321 w 668447"/>
              <a:gd name="connsiteY6" fmla="*/ 328612 h 331532"/>
              <a:gd name="connsiteX0" fmla="*/ 49321 w 668447"/>
              <a:gd name="connsiteY0" fmla="*/ 328612 h 331532"/>
              <a:gd name="connsiteX1" fmla="*/ 668447 w 668447"/>
              <a:gd name="connsiteY1" fmla="*/ 300037 h 331532"/>
              <a:gd name="connsiteX2" fmla="*/ 535096 w 668447"/>
              <a:gd name="connsiteY2" fmla="*/ 0 h 331532"/>
              <a:gd name="connsiteX3" fmla="*/ 387459 w 668447"/>
              <a:gd name="connsiteY3" fmla="*/ 14287 h 331532"/>
              <a:gd name="connsiteX4" fmla="*/ 401746 w 668447"/>
              <a:gd name="connsiteY4" fmla="*/ 119062 h 331532"/>
              <a:gd name="connsiteX5" fmla="*/ 77896 w 668447"/>
              <a:gd name="connsiteY5" fmla="*/ 233362 h 331532"/>
              <a:gd name="connsiteX6" fmla="*/ 49321 w 668447"/>
              <a:gd name="connsiteY6" fmla="*/ 328612 h 331532"/>
              <a:gd name="connsiteX0" fmla="*/ 230 w 619356"/>
              <a:gd name="connsiteY0" fmla="*/ 328612 h 331532"/>
              <a:gd name="connsiteX1" fmla="*/ 619356 w 619356"/>
              <a:gd name="connsiteY1" fmla="*/ 300037 h 331532"/>
              <a:gd name="connsiteX2" fmla="*/ 486005 w 619356"/>
              <a:gd name="connsiteY2" fmla="*/ 0 h 331532"/>
              <a:gd name="connsiteX3" fmla="*/ 338368 w 619356"/>
              <a:gd name="connsiteY3" fmla="*/ 14287 h 331532"/>
              <a:gd name="connsiteX4" fmla="*/ 352655 w 619356"/>
              <a:gd name="connsiteY4" fmla="*/ 119062 h 331532"/>
              <a:gd name="connsiteX5" fmla="*/ 28805 w 619356"/>
              <a:gd name="connsiteY5" fmla="*/ 233362 h 331532"/>
              <a:gd name="connsiteX6" fmla="*/ 230 w 619356"/>
              <a:gd name="connsiteY6" fmla="*/ 328612 h 331532"/>
              <a:gd name="connsiteX0" fmla="*/ 230 w 619356"/>
              <a:gd name="connsiteY0" fmla="*/ 328612 h 331532"/>
              <a:gd name="connsiteX1" fmla="*/ 619356 w 619356"/>
              <a:gd name="connsiteY1" fmla="*/ 300037 h 331532"/>
              <a:gd name="connsiteX2" fmla="*/ 486005 w 619356"/>
              <a:gd name="connsiteY2" fmla="*/ 0 h 331532"/>
              <a:gd name="connsiteX3" fmla="*/ 338368 w 619356"/>
              <a:gd name="connsiteY3" fmla="*/ 14287 h 331532"/>
              <a:gd name="connsiteX4" fmla="*/ 352655 w 619356"/>
              <a:gd name="connsiteY4" fmla="*/ 119062 h 331532"/>
              <a:gd name="connsiteX5" fmla="*/ 28805 w 619356"/>
              <a:gd name="connsiteY5" fmla="*/ 233362 h 331532"/>
              <a:gd name="connsiteX6" fmla="*/ 230 w 61935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38138 w 619126"/>
              <a:gd name="connsiteY3" fmla="*/ 14287 h 331532"/>
              <a:gd name="connsiteX4" fmla="*/ 352425 w 619126"/>
              <a:gd name="connsiteY4" fmla="*/ 119062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38138 w 619126"/>
              <a:gd name="connsiteY3" fmla="*/ 14287 h 331532"/>
              <a:gd name="connsiteX4" fmla="*/ 352425 w 619126"/>
              <a:gd name="connsiteY4" fmla="*/ 119062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38138 w 619126"/>
              <a:gd name="connsiteY3" fmla="*/ 14287 h 331532"/>
              <a:gd name="connsiteX4" fmla="*/ 352425 w 619126"/>
              <a:gd name="connsiteY4" fmla="*/ 119062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38138 w 619126"/>
              <a:gd name="connsiteY3" fmla="*/ 14287 h 331532"/>
              <a:gd name="connsiteX4" fmla="*/ 352425 w 619126"/>
              <a:gd name="connsiteY4" fmla="*/ 119062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35659 h 338579"/>
              <a:gd name="connsiteX1" fmla="*/ 619126 w 619126"/>
              <a:gd name="connsiteY1" fmla="*/ 307084 h 338579"/>
              <a:gd name="connsiteX2" fmla="*/ 485775 w 619126"/>
              <a:gd name="connsiteY2" fmla="*/ 7047 h 338579"/>
              <a:gd name="connsiteX3" fmla="*/ 352425 w 619126"/>
              <a:gd name="connsiteY3" fmla="*/ 7047 h 338579"/>
              <a:gd name="connsiteX4" fmla="*/ 352425 w 619126"/>
              <a:gd name="connsiteY4" fmla="*/ 126109 h 338579"/>
              <a:gd name="connsiteX5" fmla="*/ 28575 w 619126"/>
              <a:gd name="connsiteY5" fmla="*/ 240409 h 338579"/>
              <a:gd name="connsiteX6" fmla="*/ 0 w 619126"/>
              <a:gd name="connsiteY6" fmla="*/ 335659 h 338579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23850 w 619126"/>
              <a:gd name="connsiteY3" fmla="*/ 14287 h 331532"/>
              <a:gd name="connsiteX4" fmla="*/ 352425 w 619126"/>
              <a:gd name="connsiteY4" fmla="*/ 119062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23850 w 619126"/>
              <a:gd name="connsiteY3" fmla="*/ 14287 h 331532"/>
              <a:gd name="connsiteX4" fmla="*/ 347663 w 619126"/>
              <a:gd name="connsiteY4" fmla="*/ 142874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23850 w 619126"/>
              <a:gd name="connsiteY3" fmla="*/ 14287 h 331532"/>
              <a:gd name="connsiteX4" fmla="*/ 347663 w 619126"/>
              <a:gd name="connsiteY4" fmla="*/ 142874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23850 w 619126"/>
              <a:gd name="connsiteY3" fmla="*/ 14287 h 331532"/>
              <a:gd name="connsiteX4" fmla="*/ 347663 w 619126"/>
              <a:gd name="connsiteY4" fmla="*/ 142874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  <a:gd name="connsiteX0" fmla="*/ 0 w 619126"/>
              <a:gd name="connsiteY0" fmla="*/ 328612 h 331532"/>
              <a:gd name="connsiteX1" fmla="*/ 619126 w 619126"/>
              <a:gd name="connsiteY1" fmla="*/ 300037 h 331532"/>
              <a:gd name="connsiteX2" fmla="*/ 485775 w 619126"/>
              <a:gd name="connsiteY2" fmla="*/ 0 h 331532"/>
              <a:gd name="connsiteX3" fmla="*/ 323850 w 619126"/>
              <a:gd name="connsiteY3" fmla="*/ 14287 h 331532"/>
              <a:gd name="connsiteX4" fmla="*/ 338138 w 619126"/>
              <a:gd name="connsiteY4" fmla="*/ 166687 h 331532"/>
              <a:gd name="connsiteX5" fmla="*/ 28575 w 619126"/>
              <a:gd name="connsiteY5" fmla="*/ 233362 h 331532"/>
              <a:gd name="connsiteX6" fmla="*/ 0 w 619126"/>
              <a:gd name="connsiteY6" fmla="*/ 328612 h 331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9126" h="331532">
                <a:moveTo>
                  <a:pt x="0" y="328612"/>
                </a:moveTo>
                <a:cubicBezTo>
                  <a:pt x="98425" y="339725"/>
                  <a:pt x="433389" y="316706"/>
                  <a:pt x="619126" y="300037"/>
                </a:cubicBezTo>
                <a:cubicBezTo>
                  <a:pt x="604839" y="154780"/>
                  <a:pt x="527050" y="47625"/>
                  <a:pt x="485775" y="0"/>
                </a:cubicBezTo>
                <a:cubicBezTo>
                  <a:pt x="406400" y="9525"/>
                  <a:pt x="346075" y="-5557"/>
                  <a:pt x="323850" y="14287"/>
                </a:cubicBezTo>
                <a:cubicBezTo>
                  <a:pt x="301625" y="34131"/>
                  <a:pt x="389732" y="130175"/>
                  <a:pt x="338138" y="166687"/>
                </a:cubicBezTo>
                <a:cubicBezTo>
                  <a:pt x="286544" y="203199"/>
                  <a:pt x="109537" y="229393"/>
                  <a:pt x="28575" y="233362"/>
                </a:cubicBezTo>
                <a:cubicBezTo>
                  <a:pt x="9525" y="299244"/>
                  <a:pt x="20638" y="255588"/>
                  <a:pt x="0" y="3286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6" name="Группа 125"/>
          <p:cNvGrpSpPr/>
          <p:nvPr/>
        </p:nvGrpSpPr>
        <p:grpSpPr>
          <a:xfrm>
            <a:off x="1211427" y="3886522"/>
            <a:ext cx="7525923" cy="2997843"/>
            <a:chOff x="1618076" y="3886522"/>
            <a:chExt cx="7525923" cy="2997843"/>
          </a:xfrm>
        </p:grpSpPr>
        <p:sp>
          <p:nvSpPr>
            <p:cNvPr id="127" name="Полилиния 126"/>
            <p:cNvSpPr/>
            <p:nvPr/>
          </p:nvSpPr>
          <p:spPr>
            <a:xfrm>
              <a:off x="1618076" y="3886522"/>
              <a:ext cx="7525923" cy="2997843"/>
            </a:xfrm>
            <a:custGeom>
              <a:avLst/>
              <a:gdLst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44811" h="2997843">
                  <a:moveTo>
                    <a:pt x="0" y="0"/>
                  </a:moveTo>
                  <a:cubicBezTo>
                    <a:pt x="1365813" y="15433"/>
                    <a:pt x="4629874" y="748497"/>
                    <a:pt x="6944811" y="2997843"/>
                  </a:cubicBezTo>
                </a:path>
              </a:pathLst>
            </a:custGeom>
            <a:noFill/>
            <a:ln w="25400">
              <a:solidFill>
                <a:srgbClr val="0000FF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Блок-схема: задержка 127"/>
            <p:cNvSpPr>
              <a:spLocks noChangeAspect="1"/>
            </p:cNvSpPr>
            <p:nvPr/>
          </p:nvSpPr>
          <p:spPr>
            <a:xfrm rot="935844">
              <a:off x="3857620" y="4211022"/>
              <a:ext cx="288000" cy="76529"/>
            </a:xfrm>
            <a:prstGeom prst="flowChartDelay">
              <a:avLst/>
            </a:prstGeom>
            <a:solidFill>
              <a:srgbClr val="0000F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Блок-схема: задержка 128"/>
            <p:cNvSpPr>
              <a:spLocks noChangeAspect="1"/>
            </p:cNvSpPr>
            <p:nvPr/>
          </p:nvSpPr>
          <p:spPr>
            <a:xfrm rot="1662305">
              <a:off x="6807860" y="5344005"/>
              <a:ext cx="288000" cy="76529"/>
            </a:xfrm>
            <a:prstGeom prst="flowChartDelay">
              <a:avLst/>
            </a:prstGeom>
            <a:solidFill>
              <a:srgbClr val="0000F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0" name="Группа 129"/>
          <p:cNvGrpSpPr/>
          <p:nvPr/>
        </p:nvGrpSpPr>
        <p:grpSpPr>
          <a:xfrm>
            <a:off x="1187624" y="3886450"/>
            <a:ext cx="2508137" cy="1194292"/>
            <a:chOff x="1594273" y="3886450"/>
            <a:chExt cx="2508137" cy="1476050"/>
          </a:xfrm>
        </p:grpSpPr>
        <p:sp>
          <p:nvSpPr>
            <p:cNvPr id="131" name="Полилиния 130"/>
            <p:cNvSpPr/>
            <p:nvPr/>
          </p:nvSpPr>
          <p:spPr>
            <a:xfrm>
              <a:off x="1594273" y="3886450"/>
              <a:ext cx="2508137" cy="1476050"/>
            </a:xfrm>
            <a:custGeom>
              <a:avLst/>
              <a:gdLst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44811" h="2997843">
                  <a:moveTo>
                    <a:pt x="0" y="0"/>
                  </a:moveTo>
                  <a:cubicBezTo>
                    <a:pt x="1365813" y="15433"/>
                    <a:pt x="4629874" y="748497"/>
                    <a:pt x="6944811" y="2997843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Блок-схема: задержка 131"/>
            <p:cNvSpPr/>
            <p:nvPr/>
          </p:nvSpPr>
          <p:spPr>
            <a:xfrm rot="2727540">
              <a:off x="3576623" y="4888053"/>
              <a:ext cx="288000" cy="75600"/>
            </a:xfrm>
            <a:prstGeom prst="flowChartDelay">
              <a:avLst/>
            </a:prstGeom>
            <a:solidFill>
              <a:schemeClr val="tx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16446" y="4275783"/>
            <a:ext cx="9001000" cy="369332"/>
            <a:chOff x="16446" y="4275783"/>
            <a:chExt cx="9001000" cy="369332"/>
          </a:xfrm>
        </p:grpSpPr>
        <p:sp>
          <p:nvSpPr>
            <p:cNvPr id="134" name="TextBox 133"/>
            <p:cNvSpPr txBox="1"/>
            <p:nvPr/>
          </p:nvSpPr>
          <p:spPr>
            <a:xfrm>
              <a:off x="5906439" y="4275783"/>
              <a:ext cx="30035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Линия местного горизонта</a:t>
              </a:r>
              <a:endPara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5" name="Прямая соединительная линия 134"/>
            <p:cNvCxnSpPr/>
            <p:nvPr/>
          </p:nvCxnSpPr>
          <p:spPr>
            <a:xfrm>
              <a:off x="16446" y="4638278"/>
              <a:ext cx="9001000" cy="0"/>
            </a:xfrm>
            <a:prstGeom prst="line">
              <a:avLst/>
            </a:prstGeom>
            <a:ln w="15875">
              <a:solidFill>
                <a:srgbClr val="FF0000"/>
              </a:solidFill>
              <a:prstDash val="lgDash"/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Группа 135"/>
          <p:cNvGrpSpPr/>
          <p:nvPr/>
        </p:nvGrpSpPr>
        <p:grpSpPr>
          <a:xfrm>
            <a:off x="1189682" y="3800380"/>
            <a:ext cx="7954318" cy="82732"/>
            <a:chOff x="1600076" y="3785208"/>
            <a:chExt cx="7820881" cy="104348"/>
          </a:xfrm>
        </p:grpSpPr>
        <p:cxnSp>
          <p:nvCxnSpPr>
            <p:cNvPr id="137" name="Прямая соединительная линия 136"/>
            <p:cNvCxnSpPr/>
            <p:nvPr/>
          </p:nvCxnSpPr>
          <p:spPr>
            <a:xfrm flipV="1">
              <a:off x="1600076" y="3785208"/>
              <a:ext cx="7820881" cy="102181"/>
            </a:xfrm>
            <a:prstGeom prst="line">
              <a:avLst/>
            </a:prstGeom>
            <a:ln w="25400">
              <a:solidFill>
                <a:schemeClr val="tx1"/>
              </a:solidFill>
              <a:prstDash val="lg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Блок-схема: задержка 137"/>
            <p:cNvSpPr>
              <a:spLocks noChangeAspect="1"/>
            </p:cNvSpPr>
            <p:nvPr/>
          </p:nvSpPr>
          <p:spPr>
            <a:xfrm>
              <a:off x="4315950" y="3798830"/>
              <a:ext cx="339946" cy="90726"/>
            </a:xfrm>
            <a:prstGeom prst="flowChartDelay">
              <a:avLst/>
            </a:prstGeom>
            <a:solidFill>
              <a:schemeClr val="tx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1213022" y="3897165"/>
            <a:ext cx="3847727" cy="1735730"/>
            <a:chOff x="1619671" y="3897165"/>
            <a:chExt cx="3847727" cy="1969424"/>
          </a:xfrm>
        </p:grpSpPr>
        <p:sp>
          <p:nvSpPr>
            <p:cNvPr id="140" name="Полилиния 139"/>
            <p:cNvSpPr/>
            <p:nvPr/>
          </p:nvSpPr>
          <p:spPr>
            <a:xfrm>
              <a:off x="1619671" y="3897165"/>
              <a:ext cx="3847727" cy="1969424"/>
            </a:xfrm>
            <a:custGeom>
              <a:avLst/>
              <a:gdLst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  <a:gd name="connsiteX0" fmla="*/ 0 w 6944811"/>
                <a:gd name="connsiteY0" fmla="*/ 0 h 2997843"/>
                <a:gd name="connsiteX1" fmla="*/ 6944811 w 6944811"/>
                <a:gd name="connsiteY1" fmla="*/ 2997843 h 299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44811" h="2997843">
                  <a:moveTo>
                    <a:pt x="0" y="0"/>
                  </a:moveTo>
                  <a:cubicBezTo>
                    <a:pt x="1365813" y="15433"/>
                    <a:pt x="4629874" y="748497"/>
                    <a:pt x="6944811" y="2997843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Блок-схема: задержка 140"/>
            <p:cNvSpPr>
              <a:spLocks noChangeAspect="1"/>
            </p:cNvSpPr>
            <p:nvPr/>
          </p:nvSpPr>
          <p:spPr>
            <a:xfrm rot="2193952">
              <a:off x="4482787" y="5042478"/>
              <a:ext cx="288000" cy="76529"/>
            </a:xfrm>
            <a:prstGeom prst="flowChartDelay">
              <a:avLst/>
            </a:prstGeom>
            <a:solidFill>
              <a:schemeClr val="tx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9" name="Text Box 24"/>
          <p:cNvSpPr txBox="1">
            <a:spLocks noChangeArrowheads="1"/>
          </p:cNvSpPr>
          <p:nvPr/>
        </p:nvSpPr>
        <p:spPr bwMode="auto">
          <a:xfrm>
            <a:off x="2867364" y="588700"/>
            <a:ext cx="541462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«Брошенный на Землю камень отклонится 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действием силы тяжести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прямолинейного пути, 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описав кривую траекторию </a:t>
            </a:r>
          </a:p>
          <a:p>
            <a:pPr algn="r" eaLnBrk="1" hangingPunct="1">
              <a:defRPr/>
            </a:pPr>
            <a:r>
              <a:rPr lang="ru-RU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упадёт на Землю</a:t>
            </a:r>
            <a:r>
              <a:rPr lang="ru-RU" b="1" i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b="1" i="1" dirty="0">
              <a:solidFill>
                <a:srgbClr val="66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 Box 24"/>
          <p:cNvSpPr txBox="1">
            <a:spLocks noChangeArrowheads="1"/>
          </p:cNvSpPr>
          <p:nvPr/>
        </p:nvSpPr>
        <p:spPr bwMode="auto">
          <a:xfrm>
            <a:off x="2359283" y="2037992"/>
            <a:ext cx="594175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Исаак </a:t>
            </a: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Ньютон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 eaLnBrk="1" hangingPunct="1">
              <a:defRPr/>
            </a:pP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«Математические начала натуральной философии</a:t>
            </a:r>
          </a:p>
          <a:p>
            <a:pPr algn="r" eaLnBrk="1" hangingPunct="1">
              <a:defRPr/>
            </a:pP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(1684-1686)»</a:t>
            </a:r>
          </a:p>
          <a:p>
            <a:pPr algn="r" eaLnBrk="1" hangingPunct="1">
              <a:defRPr/>
            </a:pP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" name="Picture 16" descr="Файл:GodfreyKneller-IsaacNewton-168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13" y="411060"/>
            <a:ext cx="1684550" cy="2316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26"/>
          <p:cNvSpPr>
            <a:spLocks noChangeArrowheads="1"/>
          </p:cNvSpPr>
          <p:nvPr/>
        </p:nvSpPr>
        <p:spPr bwMode="auto">
          <a:xfrm>
            <a:off x="280008" y="2617748"/>
            <a:ext cx="14479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Исаак Ньютон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(1643-1721)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FFFF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56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85" descr="http://img-fotki.yandex.ru/get/6407/47407354.6e5/0_e9882_61c5db73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653" y="1772816"/>
            <a:ext cx="3352293" cy="335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Oval 3"/>
          <p:cNvSpPr>
            <a:spLocks noChangeArrowheads="1"/>
          </p:cNvSpPr>
          <p:nvPr/>
        </p:nvSpPr>
        <p:spPr bwMode="auto">
          <a:xfrm>
            <a:off x="2438400" y="1524000"/>
            <a:ext cx="4114800" cy="3886200"/>
          </a:xfrm>
          <a:prstGeom prst="ellipse">
            <a:avLst/>
          </a:prstGeom>
          <a:noFill/>
          <a:ln w="38100">
            <a:solidFill>
              <a:srgbClr val="FF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4113" name="Group 17"/>
          <p:cNvGrpSpPr>
            <a:grpSpLocks/>
          </p:cNvGrpSpPr>
          <p:nvPr/>
        </p:nvGrpSpPr>
        <p:grpSpPr bwMode="auto">
          <a:xfrm>
            <a:off x="4844245" y="1008868"/>
            <a:ext cx="1573961" cy="533400"/>
            <a:chOff x="2832" y="624"/>
            <a:chExt cx="1458" cy="336"/>
          </a:xfrm>
        </p:grpSpPr>
        <p:sp>
          <p:nvSpPr>
            <p:cNvPr id="21515" name="Line 18"/>
            <p:cNvSpPr>
              <a:spLocks noChangeShapeType="1"/>
            </p:cNvSpPr>
            <p:nvPr/>
          </p:nvSpPr>
          <p:spPr bwMode="auto">
            <a:xfrm>
              <a:off x="2832" y="960"/>
              <a:ext cx="1415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sm" len="lg"/>
            </a:ln>
            <a:effectLst>
              <a:outerShdw dist="3592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Text Box 19"/>
            <p:cNvSpPr txBox="1">
              <a:spLocks noChangeArrowheads="1"/>
            </p:cNvSpPr>
            <p:nvPr/>
          </p:nvSpPr>
          <p:spPr bwMode="auto">
            <a:xfrm>
              <a:off x="3816" y="624"/>
              <a:ext cx="474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 b="1" i="1" dirty="0">
                  <a:solidFill>
                    <a:srgbClr val="FFFF00"/>
                  </a:solidFill>
                </a:rPr>
                <a:t>V</a:t>
              </a:r>
              <a:r>
                <a:rPr lang="ru-RU" altLang="ru-RU" sz="2400" b="1" i="1" baseline="-25000" dirty="0">
                  <a:solidFill>
                    <a:srgbClr val="FFFF00"/>
                  </a:solidFill>
                </a:rPr>
                <a:t>К</a:t>
              </a:r>
              <a:endParaRPr lang="ru-RU" altLang="ru-RU" sz="2400" b="1" i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4116" name="Oval 20"/>
          <p:cNvSpPr>
            <a:spLocks noChangeArrowheads="1"/>
          </p:cNvSpPr>
          <p:nvPr/>
        </p:nvSpPr>
        <p:spPr bwMode="auto">
          <a:xfrm>
            <a:off x="4456113" y="1447800"/>
            <a:ext cx="152400" cy="1524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21" name="Группа 20"/>
          <p:cNvGrpSpPr/>
          <p:nvPr/>
        </p:nvGrpSpPr>
        <p:grpSpPr>
          <a:xfrm>
            <a:off x="4293934" y="1463088"/>
            <a:ext cx="569360" cy="309727"/>
            <a:chOff x="42200" y="3768582"/>
            <a:chExt cx="1096565" cy="59652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216951" y="3768582"/>
              <a:ext cx="360040" cy="288032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50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0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76990" y="3840590"/>
              <a:ext cx="561775" cy="14401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50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0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8646" y="3800394"/>
              <a:ext cx="158305" cy="22440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50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0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42200" y="4033572"/>
              <a:ext cx="619126" cy="331532"/>
            </a:xfrm>
            <a:custGeom>
              <a:avLst/>
              <a:gdLst>
                <a:gd name="connsiteX0" fmla="*/ 46867 w 657450"/>
                <a:gd name="connsiteY0" fmla="*/ 350485 h 361172"/>
                <a:gd name="connsiteX1" fmla="*/ 632655 w 657450"/>
                <a:gd name="connsiteY1" fmla="*/ 321910 h 361172"/>
                <a:gd name="connsiteX2" fmla="*/ 532642 w 657450"/>
                <a:gd name="connsiteY2" fmla="*/ 21873 h 361172"/>
                <a:gd name="connsiteX3" fmla="*/ 385005 w 657450"/>
                <a:gd name="connsiteY3" fmla="*/ 36160 h 361172"/>
                <a:gd name="connsiteX4" fmla="*/ 399292 w 657450"/>
                <a:gd name="connsiteY4" fmla="*/ 140935 h 361172"/>
                <a:gd name="connsiteX5" fmla="*/ 75442 w 657450"/>
                <a:gd name="connsiteY5" fmla="*/ 255235 h 361172"/>
                <a:gd name="connsiteX6" fmla="*/ 46867 w 657450"/>
                <a:gd name="connsiteY6" fmla="*/ 350485 h 361172"/>
                <a:gd name="connsiteX0" fmla="*/ 46867 w 632655"/>
                <a:gd name="connsiteY0" fmla="*/ 350485 h 379647"/>
                <a:gd name="connsiteX1" fmla="*/ 632655 w 632655"/>
                <a:gd name="connsiteY1" fmla="*/ 321910 h 379647"/>
                <a:gd name="connsiteX2" fmla="*/ 532642 w 632655"/>
                <a:gd name="connsiteY2" fmla="*/ 21873 h 379647"/>
                <a:gd name="connsiteX3" fmla="*/ 385005 w 632655"/>
                <a:gd name="connsiteY3" fmla="*/ 36160 h 379647"/>
                <a:gd name="connsiteX4" fmla="*/ 399292 w 632655"/>
                <a:gd name="connsiteY4" fmla="*/ 140935 h 379647"/>
                <a:gd name="connsiteX5" fmla="*/ 75442 w 632655"/>
                <a:gd name="connsiteY5" fmla="*/ 255235 h 379647"/>
                <a:gd name="connsiteX6" fmla="*/ 46867 w 632655"/>
                <a:gd name="connsiteY6" fmla="*/ 350485 h 379647"/>
                <a:gd name="connsiteX0" fmla="*/ 46867 w 632655"/>
                <a:gd name="connsiteY0" fmla="*/ 350485 h 379647"/>
                <a:gd name="connsiteX1" fmla="*/ 632655 w 632655"/>
                <a:gd name="connsiteY1" fmla="*/ 321910 h 379647"/>
                <a:gd name="connsiteX2" fmla="*/ 532642 w 632655"/>
                <a:gd name="connsiteY2" fmla="*/ 21873 h 379647"/>
                <a:gd name="connsiteX3" fmla="*/ 385005 w 632655"/>
                <a:gd name="connsiteY3" fmla="*/ 36160 h 379647"/>
                <a:gd name="connsiteX4" fmla="*/ 399292 w 632655"/>
                <a:gd name="connsiteY4" fmla="*/ 140935 h 379647"/>
                <a:gd name="connsiteX5" fmla="*/ 75442 w 632655"/>
                <a:gd name="connsiteY5" fmla="*/ 255235 h 379647"/>
                <a:gd name="connsiteX6" fmla="*/ 46867 w 632655"/>
                <a:gd name="connsiteY6" fmla="*/ 350485 h 379647"/>
                <a:gd name="connsiteX0" fmla="*/ 46867 w 632655"/>
                <a:gd name="connsiteY0" fmla="*/ 328612 h 357774"/>
                <a:gd name="connsiteX1" fmla="*/ 632655 w 632655"/>
                <a:gd name="connsiteY1" fmla="*/ 300037 h 357774"/>
                <a:gd name="connsiteX2" fmla="*/ 532642 w 632655"/>
                <a:gd name="connsiteY2" fmla="*/ 0 h 357774"/>
                <a:gd name="connsiteX3" fmla="*/ 385005 w 632655"/>
                <a:gd name="connsiteY3" fmla="*/ 14287 h 357774"/>
                <a:gd name="connsiteX4" fmla="*/ 399292 w 632655"/>
                <a:gd name="connsiteY4" fmla="*/ 119062 h 357774"/>
                <a:gd name="connsiteX5" fmla="*/ 75442 w 632655"/>
                <a:gd name="connsiteY5" fmla="*/ 233362 h 357774"/>
                <a:gd name="connsiteX6" fmla="*/ 46867 w 632655"/>
                <a:gd name="connsiteY6" fmla="*/ 328612 h 357774"/>
                <a:gd name="connsiteX0" fmla="*/ 46867 w 632655"/>
                <a:gd name="connsiteY0" fmla="*/ 328612 h 357774"/>
                <a:gd name="connsiteX1" fmla="*/ 632655 w 632655"/>
                <a:gd name="connsiteY1" fmla="*/ 300037 h 357774"/>
                <a:gd name="connsiteX2" fmla="*/ 532642 w 632655"/>
                <a:gd name="connsiteY2" fmla="*/ 0 h 357774"/>
                <a:gd name="connsiteX3" fmla="*/ 385005 w 632655"/>
                <a:gd name="connsiteY3" fmla="*/ 14287 h 357774"/>
                <a:gd name="connsiteX4" fmla="*/ 399292 w 632655"/>
                <a:gd name="connsiteY4" fmla="*/ 119062 h 357774"/>
                <a:gd name="connsiteX5" fmla="*/ 75442 w 632655"/>
                <a:gd name="connsiteY5" fmla="*/ 233362 h 357774"/>
                <a:gd name="connsiteX6" fmla="*/ 46867 w 632655"/>
                <a:gd name="connsiteY6" fmla="*/ 328612 h 357774"/>
                <a:gd name="connsiteX0" fmla="*/ 49321 w 668447"/>
                <a:gd name="connsiteY0" fmla="*/ 328612 h 357775"/>
                <a:gd name="connsiteX1" fmla="*/ 668447 w 668447"/>
                <a:gd name="connsiteY1" fmla="*/ 300037 h 357775"/>
                <a:gd name="connsiteX2" fmla="*/ 535096 w 668447"/>
                <a:gd name="connsiteY2" fmla="*/ 0 h 357775"/>
                <a:gd name="connsiteX3" fmla="*/ 387459 w 668447"/>
                <a:gd name="connsiteY3" fmla="*/ 14287 h 357775"/>
                <a:gd name="connsiteX4" fmla="*/ 401746 w 668447"/>
                <a:gd name="connsiteY4" fmla="*/ 119062 h 357775"/>
                <a:gd name="connsiteX5" fmla="*/ 77896 w 668447"/>
                <a:gd name="connsiteY5" fmla="*/ 233362 h 357775"/>
                <a:gd name="connsiteX6" fmla="*/ 49321 w 668447"/>
                <a:gd name="connsiteY6" fmla="*/ 328612 h 357775"/>
                <a:gd name="connsiteX0" fmla="*/ 49321 w 668447"/>
                <a:gd name="connsiteY0" fmla="*/ 328612 h 357775"/>
                <a:gd name="connsiteX1" fmla="*/ 668447 w 668447"/>
                <a:gd name="connsiteY1" fmla="*/ 300037 h 357775"/>
                <a:gd name="connsiteX2" fmla="*/ 535096 w 668447"/>
                <a:gd name="connsiteY2" fmla="*/ 0 h 357775"/>
                <a:gd name="connsiteX3" fmla="*/ 387459 w 668447"/>
                <a:gd name="connsiteY3" fmla="*/ 14287 h 357775"/>
                <a:gd name="connsiteX4" fmla="*/ 401746 w 668447"/>
                <a:gd name="connsiteY4" fmla="*/ 119062 h 357775"/>
                <a:gd name="connsiteX5" fmla="*/ 77896 w 668447"/>
                <a:gd name="connsiteY5" fmla="*/ 233362 h 357775"/>
                <a:gd name="connsiteX6" fmla="*/ 49321 w 668447"/>
                <a:gd name="connsiteY6" fmla="*/ 328612 h 357775"/>
                <a:gd name="connsiteX0" fmla="*/ 49321 w 668447"/>
                <a:gd name="connsiteY0" fmla="*/ 328612 h 331532"/>
                <a:gd name="connsiteX1" fmla="*/ 668447 w 668447"/>
                <a:gd name="connsiteY1" fmla="*/ 300037 h 331532"/>
                <a:gd name="connsiteX2" fmla="*/ 535096 w 668447"/>
                <a:gd name="connsiteY2" fmla="*/ 0 h 331532"/>
                <a:gd name="connsiteX3" fmla="*/ 387459 w 668447"/>
                <a:gd name="connsiteY3" fmla="*/ 14287 h 331532"/>
                <a:gd name="connsiteX4" fmla="*/ 401746 w 668447"/>
                <a:gd name="connsiteY4" fmla="*/ 119062 h 331532"/>
                <a:gd name="connsiteX5" fmla="*/ 77896 w 668447"/>
                <a:gd name="connsiteY5" fmla="*/ 233362 h 331532"/>
                <a:gd name="connsiteX6" fmla="*/ 49321 w 668447"/>
                <a:gd name="connsiteY6" fmla="*/ 328612 h 331532"/>
                <a:gd name="connsiteX0" fmla="*/ 49321 w 668447"/>
                <a:gd name="connsiteY0" fmla="*/ 328612 h 331532"/>
                <a:gd name="connsiteX1" fmla="*/ 668447 w 668447"/>
                <a:gd name="connsiteY1" fmla="*/ 300037 h 331532"/>
                <a:gd name="connsiteX2" fmla="*/ 535096 w 668447"/>
                <a:gd name="connsiteY2" fmla="*/ 0 h 331532"/>
                <a:gd name="connsiteX3" fmla="*/ 387459 w 668447"/>
                <a:gd name="connsiteY3" fmla="*/ 14287 h 331532"/>
                <a:gd name="connsiteX4" fmla="*/ 401746 w 668447"/>
                <a:gd name="connsiteY4" fmla="*/ 119062 h 331532"/>
                <a:gd name="connsiteX5" fmla="*/ 77896 w 668447"/>
                <a:gd name="connsiteY5" fmla="*/ 233362 h 331532"/>
                <a:gd name="connsiteX6" fmla="*/ 49321 w 668447"/>
                <a:gd name="connsiteY6" fmla="*/ 328612 h 331532"/>
                <a:gd name="connsiteX0" fmla="*/ 230 w 619356"/>
                <a:gd name="connsiteY0" fmla="*/ 328612 h 331532"/>
                <a:gd name="connsiteX1" fmla="*/ 619356 w 619356"/>
                <a:gd name="connsiteY1" fmla="*/ 300037 h 331532"/>
                <a:gd name="connsiteX2" fmla="*/ 486005 w 619356"/>
                <a:gd name="connsiteY2" fmla="*/ 0 h 331532"/>
                <a:gd name="connsiteX3" fmla="*/ 338368 w 619356"/>
                <a:gd name="connsiteY3" fmla="*/ 14287 h 331532"/>
                <a:gd name="connsiteX4" fmla="*/ 352655 w 619356"/>
                <a:gd name="connsiteY4" fmla="*/ 119062 h 331532"/>
                <a:gd name="connsiteX5" fmla="*/ 28805 w 619356"/>
                <a:gd name="connsiteY5" fmla="*/ 233362 h 331532"/>
                <a:gd name="connsiteX6" fmla="*/ 230 w 619356"/>
                <a:gd name="connsiteY6" fmla="*/ 328612 h 331532"/>
                <a:gd name="connsiteX0" fmla="*/ 230 w 619356"/>
                <a:gd name="connsiteY0" fmla="*/ 328612 h 331532"/>
                <a:gd name="connsiteX1" fmla="*/ 619356 w 619356"/>
                <a:gd name="connsiteY1" fmla="*/ 300037 h 331532"/>
                <a:gd name="connsiteX2" fmla="*/ 486005 w 619356"/>
                <a:gd name="connsiteY2" fmla="*/ 0 h 331532"/>
                <a:gd name="connsiteX3" fmla="*/ 338368 w 619356"/>
                <a:gd name="connsiteY3" fmla="*/ 14287 h 331532"/>
                <a:gd name="connsiteX4" fmla="*/ 352655 w 619356"/>
                <a:gd name="connsiteY4" fmla="*/ 119062 h 331532"/>
                <a:gd name="connsiteX5" fmla="*/ 28805 w 619356"/>
                <a:gd name="connsiteY5" fmla="*/ 233362 h 331532"/>
                <a:gd name="connsiteX6" fmla="*/ 230 w 61935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38138 w 619126"/>
                <a:gd name="connsiteY3" fmla="*/ 14287 h 331532"/>
                <a:gd name="connsiteX4" fmla="*/ 352425 w 619126"/>
                <a:gd name="connsiteY4" fmla="*/ 119062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38138 w 619126"/>
                <a:gd name="connsiteY3" fmla="*/ 14287 h 331532"/>
                <a:gd name="connsiteX4" fmla="*/ 352425 w 619126"/>
                <a:gd name="connsiteY4" fmla="*/ 119062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38138 w 619126"/>
                <a:gd name="connsiteY3" fmla="*/ 14287 h 331532"/>
                <a:gd name="connsiteX4" fmla="*/ 352425 w 619126"/>
                <a:gd name="connsiteY4" fmla="*/ 119062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38138 w 619126"/>
                <a:gd name="connsiteY3" fmla="*/ 14287 h 331532"/>
                <a:gd name="connsiteX4" fmla="*/ 352425 w 619126"/>
                <a:gd name="connsiteY4" fmla="*/ 119062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35659 h 338579"/>
                <a:gd name="connsiteX1" fmla="*/ 619126 w 619126"/>
                <a:gd name="connsiteY1" fmla="*/ 307084 h 338579"/>
                <a:gd name="connsiteX2" fmla="*/ 485775 w 619126"/>
                <a:gd name="connsiteY2" fmla="*/ 7047 h 338579"/>
                <a:gd name="connsiteX3" fmla="*/ 352425 w 619126"/>
                <a:gd name="connsiteY3" fmla="*/ 7047 h 338579"/>
                <a:gd name="connsiteX4" fmla="*/ 352425 w 619126"/>
                <a:gd name="connsiteY4" fmla="*/ 126109 h 338579"/>
                <a:gd name="connsiteX5" fmla="*/ 28575 w 619126"/>
                <a:gd name="connsiteY5" fmla="*/ 240409 h 338579"/>
                <a:gd name="connsiteX6" fmla="*/ 0 w 619126"/>
                <a:gd name="connsiteY6" fmla="*/ 335659 h 338579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23850 w 619126"/>
                <a:gd name="connsiteY3" fmla="*/ 14287 h 331532"/>
                <a:gd name="connsiteX4" fmla="*/ 352425 w 619126"/>
                <a:gd name="connsiteY4" fmla="*/ 119062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23850 w 619126"/>
                <a:gd name="connsiteY3" fmla="*/ 14287 h 331532"/>
                <a:gd name="connsiteX4" fmla="*/ 347663 w 619126"/>
                <a:gd name="connsiteY4" fmla="*/ 142874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23850 w 619126"/>
                <a:gd name="connsiteY3" fmla="*/ 14287 h 331532"/>
                <a:gd name="connsiteX4" fmla="*/ 347663 w 619126"/>
                <a:gd name="connsiteY4" fmla="*/ 142874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23850 w 619126"/>
                <a:gd name="connsiteY3" fmla="*/ 14287 h 331532"/>
                <a:gd name="connsiteX4" fmla="*/ 347663 w 619126"/>
                <a:gd name="connsiteY4" fmla="*/ 142874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  <a:gd name="connsiteX0" fmla="*/ 0 w 619126"/>
                <a:gd name="connsiteY0" fmla="*/ 328612 h 331532"/>
                <a:gd name="connsiteX1" fmla="*/ 619126 w 619126"/>
                <a:gd name="connsiteY1" fmla="*/ 300037 h 331532"/>
                <a:gd name="connsiteX2" fmla="*/ 485775 w 619126"/>
                <a:gd name="connsiteY2" fmla="*/ 0 h 331532"/>
                <a:gd name="connsiteX3" fmla="*/ 323850 w 619126"/>
                <a:gd name="connsiteY3" fmla="*/ 14287 h 331532"/>
                <a:gd name="connsiteX4" fmla="*/ 338138 w 619126"/>
                <a:gd name="connsiteY4" fmla="*/ 166687 h 331532"/>
                <a:gd name="connsiteX5" fmla="*/ 28575 w 619126"/>
                <a:gd name="connsiteY5" fmla="*/ 233362 h 331532"/>
                <a:gd name="connsiteX6" fmla="*/ 0 w 619126"/>
                <a:gd name="connsiteY6" fmla="*/ 328612 h 33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6" h="331532">
                  <a:moveTo>
                    <a:pt x="0" y="328612"/>
                  </a:moveTo>
                  <a:cubicBezTo>
                    <a:pt x="98425" y="339725"/>
                    <a:pt x="433389" y="316706"/>
                    <a:pt x="619126" y="300037"/>
                  </a:cubicBezTo>
                  <a:cubicBezTo>
                    <a:pt x="604839" y="154780"/>
                    <a:pt x="527050" y="47625"/>
                    <a:pt x="485775" y="0"/>
                  </a:cubicBezTo>
                  <a:cubicBezTo>
                    <a:pt x="406400" y="9525"/>
                    <a:pt x="346075" y="-5557"/>
                    <a:pt x="323850" y="14287"/>
                  </a:cubicBezTo>
                  <a:cubicBezTo>
                    <a:pt x="301625" y="34131"/>
                    <a:pt x="389732" y="130175"/>
                    <a:pt x="338138" y="166687"/>
                  </a:cubicBezTo>
                  <a:cubicBezTo>
                    <a:pt x="286544" y="203199"/>
                    <a:pt x="109537" y="229393"/>
                    <a:pt x="28575" y="233362"/>
                  </a:cubicBezTo>
                  <a:cubicBezTo>
                    <a:pt x="9525" y="299244"/>
                    <a:pt x="20638" y="255588"/>
                    <a:pt x="0" y="3286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250156"/>
              </p:ext>
            </p:extLst>
          </p:nvPr>
        </p:nvGraphicFramePr>
        <p:xfrm>
          <a:off x="6393840" y="928427"/>
          <a:ext cx="182721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9" name="Уравнение" r:id="rId4" imgW="711000" imgH="266400" progId="Equation.3">
                  <p:embed/>
                </p:oleObj>
              </mc:Choice>
              <mc:Fallback>
                <p:oleObj name="Уравнение" r:id="rId4" imgW="71100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10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3840" y="928427"/>
                        <a:ext cx="1827213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6744492" y="1749201"/>
            <a:ext cx="20265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≈ 7,91 км/с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п</a:t>
            </a:r>
            <a:r>
              <a:rPr lang="ru-RU" sz="2000" b="1" dirty="0" smtClean="0">
                <a:solidFill>
                  <a:srgbClr val="FFFF00"/>
                </a:solidFill>
              </a:rPr>
              <a:t>ервая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к</a:t>
            </a:r>
            <a:r>
              <a:rPr lang="ru-RU" sz="2000" b="1" dirty="0" smtClean="0">
                <a:solidFill>
                  <a:srgbClr val="FFFF00"/>
                </a:solidFill>
              </a:rPr>
              <a:t>осмическая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скорость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44492" y="3138423"/>
            <a:ext cx="2335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≈ 28440 км/ч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620603" y="5517232"/>
            <a:ext cx="79834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tabLst>
                <a:tab pos="355600" algn="l"/>
              </a:tabLs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Это минимальная </a:t>
            </a:r>
            <a:r>
              <a:rPr lang="ru-RU" b="1" dirty="0" smtClean="0">
                <a:solidFill>
                  <a:schemeClr val="bg1"/>
                </a:solidFill>
                <a:latin typeface="+mn-lt"/>
              </a:rPr>
              <a:t>горизонтальна скорость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, которую необходимо </a:t>
            </a:r>
            <a:endParaRPr lang="ru-RU" b="1" dirty="0" smtClean="0">
              <a:solidFill>
                <a:schemeClr val="bg1"/>
              </a:solidFill>
              <a:latin typeface="+mn-lt"/>
            </a:endParaRPr>
          </a:p>
          <a:p>
            <a:pPr eaLnBrk="1" hangingPunct="1">
              <a:tabLst>
                <a:tab pos="355600" algn="l"/>
              </a:tabLst>
              <a:defRPr/>
            </a:pPr>
            <a:r>
              <a:rPr lang="ru-RU" b="1" dirty="0" smtClean="0">
                <a:solidFill>
                  <a:schemeClr val="bg1"/>
                </a:solidFill>
                <a:latin typeface="+mn-lt"/>
              </a:rPr>
              <a:t>придать снаряду на 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поверхности Земли </a:t>
            </a:r>
            <a:r>
              <a:rPr lang="ru-RU" b="1" dirty="0" smtClean="0">
                <a:solidFill>
                  <a:schemeClr val="bg1"/>
                </a:solidFill>
                <a:latin typeface="+mn-lt"/>
              </a:rPr>
              <a:t>(в 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отсутствии </a:t>
            </a:r>
            <a:r>
              <a:rPr lang="ru-RU" b="1" dirty="0" smtClean="0">
                <a:solidFill>
                  <a:schemeClr val="bg1"/>
                </a:solidFill>
                <a:latin typeface="+mn-lt"/>
              </a:rPr>
              <a:t>атмосферы), </a:t>
            </a:r>
          </a:p>
          <a:p>
            <a:pPr eaLnBrk="1" hangingPunct="1">
              <a:tabLst>
                <a:tab pos="355600" algn="l"/>
              </a:tabLst>
              <a:defRPr/>
            </a:pPr>
            <a:r>
              <a:rPr lang="ru-RU" b="1" dirty="0" smtClean="0">
                <a:solidFill>
                  <a:schemeClr val="bg1"/>
                </a:solidFill>
                <a:latin typeface="+mn-lt"/>
              </a:rPr>
              <a:t>что 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бы </a:t>
            </a:r>
            <a:r>
              <a:rPr lang="ru-RU" b="1" dirty="0" smtClean="0">
                <a:solidFill>
                  <a:schemeClr val="bg1"/>
                </a:solidFill>
                <a:latin typeface="+mn-lt"/>
              </a:rPr>
              <a:t>снаряд стал 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вращаться вокруг Земли по круговой орбите 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37" name="Объект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137490"/>
              </p:ext>
            </p:extLst>
          </p:nvPr>
        </p:nvGraphicFramePr>
        <p:xfrm>
          <a:off x="251520" y="512762"/>
          <a:ext cx="1044575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0" name="Equation" r:id="rId6" imgW="406080" imgH="393480" progId="Equation.3">
                  <p:embed/>
                </p:oleObj>
              </mc:Choice>
              <mc:Fallback>
                <p:oleObj name="Equation" r:id="rId6" imgW="406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10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12762"/>
                        <a:ext cx="1044575" cy="101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832098"/>
              </p:ext>
            </p:extLst>
          </p:nvPr>
        </p:nvGraphicFramePr>
        <p:xfrm>
          <a:off x="1245625" y="457713"/>
          <a:ext cx="140335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1" name="Equation" r:id="rId8" imgW="545760" imgH="419040" progId="Equation.3">
                  <p:embed/>
                </p:oleObj>
              </mc:Choice>
              <mc:Fallback>
                <p:oleObj name="Equation" r:id="rId8" imgW="5457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lum bright="10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5625" y="457713"/>
                        <a:ext cx="140335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189783"/>
              </p:ext>
            </p:extLst>
          </p:nvPr>
        </p:nvGraphicFramePr>
        <p:xfrm>
          <a:off x="251520" y="1600200"/>
          <a:ext cx="1501775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2" name="Equation" r:id="rId10" imgW="583920" imgH="393480" progId="Equation.3">
                  <p:embed/>
                </p:oleObj>
              </mc:Choice>
              <mc:Fallback>
                <p:oleObj name="Equation" r:id="rId10" imgW="583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lum bright="10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600200"/>
                        <a:ext cx="1501775" cy="101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Объект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850353"/>
              </p:ext>
            </p:extLst>
          </p:nvPr>
        </p:nvGraphicFramePr>
        <p:xfrm>
          <a:off x="2649488" y="882997"/>
          <a:ext cx="9144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3" name="Equation" r:id="rId12" imgW="355320" imgH="164880" progId="Equation.3">
                  <p:embed/>
                </p:oleObj>
              </mc:Choice>
              <mc:Fallback>
                <p:oleObj name="Equation" r:id="rId12" imgW="3553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lum bright="10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9488" y="882997"/>
                        <a:ext cx="91440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Полилиния 40"/>
          <p:cNvSpPr/>
          <p:nvPr/>
        </p:nvSpPr>
        <p:spPr>
          <a:xfrm>
            <a:off x="245094" y="516248"/>
            <a:ext cx="990746" cy="1025347"/>
          </a:xfrm>
          <a:custGeom>
            <a:avLst/>
            <a:gdLst>
              <a:gd name="connsiteX0" fmla="*/ 163194 w 1074475"/>
              <a:gd name="connsiteY0" fmla="*/ 130822 h 1039030"/>
              <a:gd name="connsiteX1" fmla="*/ 10794 w 1074475"/>
              <a:gd name="connsiteY1" fmla="*/ 522708 h 1039030"/>
              <a:gd name="connsiteX2" fmla="*/ 413565 w 1074475"/>
              <a:gd name="connsiteY2" fmla="*/ 1023451 h 1039030"/>
              <a:gd name="connsiteX3" fmla="*/ 1055823 w 1074475"/>
              <a:gd name="connsiteY3" fmla="*/ 871051 h 1039030"/>
              <a:gd name="connsiteX4" fmla="*/ 892537 w 1074475"/>
              <a:gd name="connsiteY4" fmla="*/ 457394 h 1039030"/>
              <a:gd name="connsiteX5" fmla="*/ 794565 w 1074475"/>
              <a:gd name="connsiteY5" fmla="*/ 163479 h 1039030"/>
              <a:gd name="connsiteX6" fmla="*/ 663937 w 1074475"/>
              <a:gd name="connsiteY6" fmla="*/ 194 h 1039030"/>
              <a:gd name="connsiteX7" fmla="*/ 163194 w 1074475"/>
              <a:gd name="connsiteY7" fmla="*/ 130822 h 1039030"/>
              <a:gd name="connsiteX0" fmla="*/ 163194 w 1062710"/>
              <a:gd name="connsiteY0" fmla="*/ 130822 h 1038408"/>
              <a:gd name="connsiteX1" fmla="*/ 10794 w 1062710"/>
              <a:gd name="connsiteY1" fmla="*/ 522708 h 1038408"/>
              <a:gd name="connsiteX2" fmla="*/ 413565 w 1062710"/>
              <a:gd name="connsiteY2" fmla="*/ 1023451 h 1038408"/>
              <a:gd name="connsiteX3" fmla="*/ 1055823 w 1062710"/>
              <a:gd name="connsiteY3" fmla="*/ 871051 h 1038408"/>
              <a:gd name="connsiteX4" fmla="*/ 755377 w 1062710"/>
              <a:gd name="connsiteY4" fmla="*/ 503114 h 1038408"/>
              <a:gd name="connsiteX5" fmla="*/ 794565 w 1062710"/>
              <a:gd name="connsiteY5" fmla="*/ 163479 h 1038408"/>
              <a:gd name="connsiteX6" fmla="*/ 663937 w 1062710"/>
              <a:gd name="connsiteY6" fmla="*/ 194 h 1038408"/>
              <a:gd name="connsiteX7" fmla="*/ 163194 w 1062710"/>
              <a:gd name="connsiteY7" fmla="*/ 130822 h 1038408"/>
              <a:gd name="connsiteX0" fmla="*/ 163194 w 1168005"/>
              <a:gd name="connsiteY0" fmla="*/ 130822 h 1030431"/>
              <a:gd name="connsiteX1" fmla="*/ 10794 w 1168005"/>
              <a:gd name="connsiteY1" fmla="*/ 522708 h 1030431"/>
              <a:gd name="connsiteX2" fmla="*/ 413565 w 1168005"/>
              <a:gd name="connsiteY2" fmla="*/ 1023451 h 1030431"/>
              <a:gd name="connsiteX3" fmla="*/ 1162503 w 1168005"/>
              <a:gd name="connsiteY3" fmla="*/ 794851 h 1030431"/>
              <a:gd name="connsiteX4" fmla="*/ 755377 w 1168005"/>
              <a:gd name="connsiteY4" fmla="*/ 503114 h 1030431"/>
              <a:gd name="connsiteX5" fmla="*/ 794565 w 1168005"/>
              <a:gd name="connsiteY5" fmla="*/ 163479 h 1030431"/>
              <a:gd name="connsiteX6" fmla="*/ 663937 w 1168005"/>
              <a:gd name="connsiteY6" fmla="*/ 194 h 1030431"/>
              <a:gd name="connsiteX7" fmla="*/ 163194 w 1168005"/>
              <a:gd name="connsiteY7" fmla="*/ 130822 h 1030431"/>
              <a:gd name="connsiteX0" fmla="*/ 162814 w 1167625"/>
              <a:gd name="connsiteY0" fmla="*/ 130822 h 1030431"/>
              <a:gd name="connsiteX1" fmla="*/ 10414 w 1167625"/>
              <a:gd name="connsiteY1" fmla="*/ 522708 h 1030431"/>
              <a:gd name="connsiteX2" fmla="*/ 413185 w 1167625"/>
              <a:gd name="connsiteY2" fmla="*/ 1023451 h 1030431"/>
              <a:gd name="connsiteX3" fmla="*/ 1162123 w 1167625"/>
              <a:gd name="connsiteY3" fmla="*/ 794851 h 1030431"/>
              <a:gd name="connsiteX4" fmla="*/ 754997 w 1167625"/>
              <a:gd name="connsiteY4" fmla="*/ 503114 h 1030431"/>
              <a:gd name="connsiteX5" fmla="*/ 794185 w 1167625"/>
              <a:gd name="connsiteY5" fmla="*/ 163479 h 1030431"/>
              <a:gd name="connsiteX6" fmla="*/ 633077 w 1167625"/>
              <a:gd name="connsiteY6" fmla="*/ 194 h 1030431"/>
              <a:gd name="connsiteX7" fmla="*/ 162814 w 1167625"/>
              <a:gd name="connsiteY7" fmla="*/ 130822 h 1030431"/>
              <a:gd name="connsiteX0" fmla="*/ 162814 w 1167656"/>
              <a:gd name="connsiteY0" fmla="*/ 136065 h 1035674"/>
              <a:gd name="connsiteX1" fmla="*/ 10414 w 1167656"/>
              <a:gd name="connsiteY1" fmla="*/ 527951 h 1035674"/>
              <a:gd name="connsiteX2" fmla="*/ 413185 w 1167656"/>
              <a:gd name="connsiteY2" fmla="*/ 1028694 h 1035674"/>
              <a:gd name="connsiteX3" fmla="*/ 1162123 w 1167656"/>
              <a:gd name="connsiteY3" fmla="*/ 800094 h 1035674"/>
              <a:gd name="connsiteX4" fmla="*/ 754997 w 1167656"/>
              <a:gd name="connsiteY4" fmla="*/ 508357 h 1035674"/>
              <a:gd name="connsiteX5" fmla="*/ 778945 w 1167656"/>
              <a:gd name="connsiteY5" fmla="*/ 69662 h 1035674"/>
              <a:gd name="connsiteX6" fmla="*/ 633077 w 1167656"/>
              <a:gd name="connsiteY6" fmla="*/ 5437 h 1035674"/>
              <a:gd name="connsiteX7" fmla="*/ 162814 w 1167656"/>
              <a:gd name="connsiteY7" fmla="*/ 136065 h 1035674"/>
              <a:gd name="connsiteX0" fmla="*/ 161571 w 1166413"/>
              <a:gd name="connsiteY0" fmla="*/ 120160 h 1019769"/>
              <a:gd name="connsiteX1" fmla="*/ 9171 w 1166413"/>
              <a:gd name="connsiteY1" fmla="*/ 512046 h 1019769"/>
              <a:gd name="connsiteX2" fmla="*/ 411942 w 1166413"/>
              <a:gd name="connsiteY2" fmla="*/ 1012789 h 1019769"/>
              <a:gd name="connsiteX3" fmla="*/ 1160880 w 1166413"/>
              <a:gd name="connsiteY3" fmla="*/ 784189 h 1019769"/>
              <a:gd name="connsiteX4" fmla="*/ 753754 w 1166413"/>
              <a:gd name="connsiteY4" fmla="*/ 492452 h 1019769"/>
              <a:gd name="connsiteX5" fmla="*/ 777702 w 1166413"/>
              <a:gd name="connsiteY5" fmla="*/ 53757 h 1019769"/>
              <a:gd name="connsiteX6" fmla="*/ 517534 w 1166413"/>
              <a:gd name="connsiteY6" fmla="*/ 12392 h 1019769"/>
              <a:gd name="connsiteX7" fmla="*/ 161571 w 1166413"/>
              <a:gd name="connsiteY7" fmla="*/ 120160 h 1019769"/>
              <a:gd name="connsiteX0" fmla="*/ 73229 w 1078071"/>
              <a:gd name="connsiteY0" fmla="*/ 120160 h 1015787"/>
              <a:gd name="connsiteX1" fmla="*/ 19889 w 1078071"/>
              <a:gd name="connsiteY1" fmla="*/ 618726 h 1015787"/>
              <a:gd name="connsiteX2" fmla="*/ 323600 w 1078071"/>
              <a:gd name="connsiteY2" fmla="*/ 1012789 h 1015787"/>
              <a:gd name="connsiteX3" fmla="*/ 1072538 w 1078071"/>
              <a:gd name="connsiteY3" fmla="*/ 784189 h 1015787"/>
              <a:gd name="connsiteX4" fmla="*/ 665412 w 1078071"/>
              <a:gd name="connsiteY4" fmla="*/ 492452 h 1015787"/>
              <a:gd name="connsiteX5" fmla="*/ 689360 w 1078071"/>
              <a:gd name="connsiteY5" fmla="*/ 53757 h 1015787"/>
              <a:gd name="connsiteX6" fmla="*/ 429192 w 1078071"/>
              <a:gd name="connsiteY6" fmla="*/ 12392 h 1015787"/>
              <a:gd name="connsiteX7" fmla="*/ 73229 w 1078071"/>
              <a:gd name="connsiteY7" fmla="*/ 120160 h 1015787"/>
              <a:gd name="connsiteX0" fmla="*/ 128287 w 1064549"/>
              <a:gd name="connsiteY0" fmla="*/ 209828 h 1021635"/>
              <a:gd name="connsiteX1" fmla="*/ 6367 w 1064549"/>
              <a:gd name="connsiteY1" fmla="*/ 624574 h 1021635"/>
              <a:gd name="connsiteX2" fmla="*/ 310078 w 1064549"/>
              <a:gd name="connsiteY2" fmla="*/ 1018637 h 1021635"/>
              <a:gd name="connsiteX3" fmla="*/ 1059016 w 1064549"/>
              <a:gd name="connsiteY3" fmla="*/ 790037 h 1021635"/>
              <a:gd name="connsiteX4" fmla="*/ 651890 w 1064549"/>
              <a:gd name="connsiteY4" fmla="*/ 498300 h 1021635"/>
              <a:gd name="connsiteX5" fmla="*/ 675838 w 1064549"/>
              <a:gd name="connsiteY5" fmla="*/ 59605 h 1021635"/>
              <a:gd name="connsiteX6" fmla="*/ 415670 w 1064549"/>
              <a:gd name="connsiteY6" fmla="*/ 18240 h 1021635"/>
              <a:gd name="connsiteX7" fmla="*/ 128287 w 1064549"/>
              <a:gd name="connsiteY7" fmla="*/ 209828 h 1021635"/>
              <a:gd name="connsiteX0" fmla="*/ 128287 w 1065169"/>
              <a:gd name="connsiteY0" fmla="*/ 209828 h 1021635"/>
              <a:gd name="connsiteX1" fmla="*/ 6367 w 1065169"/>
              <a:gd name="connsiteY1" fmla="*/ 624574 h 1021635"/>
              <a:gd name="connsiteX2" fmla="*/ 310078 w 1065169"/>
              <a:gd name="connsiteY2" fmla="*/ 1018637 h 1021635"/>
              <a:gd name="connsiteX3" fmla="*/ 1059016 w 1065169"/>
              <a:gd name="connsiteY3" fmla="*/ 790037 h 1021635"/>
              <a:gd name="connsiteX4" fmla="*/ 651890 w 1065169"/>
              <a:gd name="connsiteY4" fmla="*/ 498300 h 1021635"/>
              <a:gd name="connsiteX5" fmla="*/ 675838 w 1065169"/>
              <a:gd name="connsiteY5" fmla="*/ 59605 h 1021635"/>
              <a:gd name="connsiteX6" fmla="*/ 415670 w 1065169"/>
              <a:gd name="connsiteY6" fmla="*/ 18240 h 1021635"/>
              <a:gd name="connsiteX7" fmla="*/ 128287 w 1065169"/>
              <a:gd name="connsiteY7" fmla="*/ 209828 h 1021635"/>
              <a:gd name="connsiteX0" fmla="*/ 128287 w 996796"/>
              <a:gd name="connsiteY0" fmla="*/ 209828 h 1020977"/>
              <a:gd name="connsiteX1" fmla="*/ 6367 w 996796"/>
              <a:gd name="connsiteY1" fmla="*/ 624574 h 1020977"/>
              <a:gd name="connsiteX2" fmla="*/ 310078 w 996796"/>
              <a:gd name="connsiteY2" fmla="*/ 1018637 h 1020977"/>
              <a:gd name="connsiteX3" fmla="*/ 990436 w 996796"/>
              <a:gd name="connsiteY3" fmla="*/ 774797 h 1020977"/>
              <a:gd name="connsiteX4" fmla="*/ 651890 w 996796"/>
              <a:gd name="connsiteY4" fmla="*/ 498300 h 1020977"/>
              <a:gd name="connsiteX5" fmla="*/ 675838 w 996796"/>
              <a:gd name="connsiteY5" fmla="*/ 59605 h 1020977"/>
              <a:gd name="connsiteX6" fmla="*/ 415670 w 996796"/>
              <a:gd name="connsiteY6" fmla="*/ 18240 h 1020977"/>
              <a:gd name="connsiteX7" fmla="*/ 128287 w 996796"/>
              <a:gd name="connsiteY7" fmla="*/ 209828 h 1020977"/>
              <a:gd name="connsiteX0" fmla="*/ 128287 w 990746"/>
              <a:gd name="connsiteY0" fmla="*/ 209828 h 1025347"/>
              <a:gd name="connsiteX1" fmla="*/ 6367 w 990746"/>
              <a:gd name="connsiteY1" fmla="*/ 624574 h 1025347"/>
              <a:gd name="connsiteX2" fmla="*/ 310078 w 990746"/>
              <a:gd name="connsiteY2" fmla="*/ 1018637 h 1025347"/>
              <a:gd name="connsiteX3" fmla="*/ 990436 w 990746"/>
              <a:gd name="connsiteY3" fmla="*/ 774797 h 1025347"/>
              <a:gd name="connsiteX4" fmla="*/ 651890 w 990746"/>
              <a:gd name="connsiteY4" fmla="*/ 498300 h 1025347"/>
              <a:gd name="connsiteX5" fmla="*/ 675838 w 990746"/>
              <a:gd name="connsiteY5" fmla="*/ 59605 h 1025347"/>
              <a:gd name="connsiteX6" fmla="*/ 415670 w 990746"/>
              <a:gd name="connsiteY6" fmla="*/ 18240 h 1025347"/>
              <a:gd name="connsiteX7" fmla="*/ 128287 w 990746"/>
              <a:gd name="connsiteY7" fmla="*/ 209828 h 102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746" h="1025347">
                <a:moveTo>
                  <a:pt x="128287" y="209828"/>
                </a:moveTo>
                <a:cubicBezTo>
                  <a:pt x="60070" y="310884"/>
                  <a:pt x="-23931" y="489773"/>
                  <a:pt x="6367" y="624574"/>
                </a:cubicBezTo>
                <a:cubicBezTo>
                  <a:pt x="36665" y="759375"/>
                  <a:pt x="146067" y="993600"/>
                  <a:pt x="310078" y="1018637"/>
                </a:cubicBezTo>
                <a:cubicBezTo>
                  <a:pt x="474090" y="1043674"/>
                  <a:pt x="979187" y="1006300"/>
                  <a:pt x="990436" y="774797"/>
                </a:cubicBezTo>
                <a:cubicBezTo>
                  <a:pt x="1001685" y="543294"/>
                  <a:pt x="704323" y="617499"/>
                  <a:pt x="651890" y="498300"/>
                </a:cubicBezTo>
                <a:cubicBezTo>
                  <a:pt x="599457" y="379101"/>
                  <a:pt x="713938" y="135805"/>
                  <a:pt x="675838" y="59605"/>
                </a:cubicBezTo>
                <a:cubicBezTo>
                  <a:pt x="637738" y="-16595"/>
                  <a:pt x="506929" y="-6797"/>
                  <a:pt x="415670" y="18240"/>
                </a:cubicBezTo>
                <a:cubicBezTo>
                  <a:pt x="324412" y="43277"/>
                  <a:pt x="196504" y="108772"/>
                  <a:pt x="128287" y="20982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566332" y="516248"/>
            <a:ext cx="2016224" cy="1007752"/>
          </a:xfrm>
          <a:prstGeom prst="rect">
            <a:avLst/>
          </a:prstGeom>
          <a:noFill/>
          <a:ln w="31750"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FFFF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2.22222E-6 C 0.12153 -2.22222E-6 0.22448 0.12824 0.22448 0.28588 C 0.22448 0.44329 0.12153 0.57176 -0.00417 0.57176 C -0.13021 0.57176 -0.23229 0.44329 -0.23229 0.28588 C -0.23229 0.12824 -0.13021 -2.22222E-6 -0.00417 -2.22222E-6 Z " pathEditMode="relative" rAng="0" ptsTypes="fffff">
                                      <p:cBhvr>
                                        <p:cTn id="17" dur="3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16" grpId="0" animBg="1"/>
      <p:bldP spid="4116" grpId="1" animBg="1"/>
      <p:bldP spid="34" grpId="0"/>
      <p:bldP spid="35" grpId="0"/>
      <p:bldP spid="36" grpId="0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2438400" y="1524000"/>
            <a:ext cx="4114800" cy="3886200"/>
          </a:xfrm>
          <a:prstGeom prst="ellipse">
            <a:avLst/>
          </a:prstGeom>
          <a:noFill/>
          <a:ln w="38100">
            <a:solidFill>
              <a:srgbClr val="FF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64" name="Oval 20"/>
          <p:cNvSpPr>
            <a:spLocks noChangeArrowheads="1"/>
          </p:cNvSpPr>
          <p:nvPr/>
        </p:nvSpPr>
        <p:spPr bwMode="auto">
          <a:xfrm>
            <a:off x="4456113" y="1447800"/>
            <a:ext cx="152400" cy="1524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3" name="Picture 85" descr="http://img-fotki.yandex.ru/get/6407/47407354.6e5/0_e9882_61c5db73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653" y="1772816"/>
            <a:ext cx="3352293" cy="335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93498" y="5468132"/>
            <a:ext cx="15570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7,91 км/с</a:t>
            </a:r>
          </a:p>
          <a:p>
            <a:pPr algn="ctr"/>
            <a:r>
              <a:rPr lang="ru-RU" sz="1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(окружность)</a:t>
            </a:r>
            <a:endParaRPr lang="ru-RU" sz="1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504513"/>
            <a:ext cx="2195736" cy="658720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FFFF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0452" y="766509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70000"/>
                    </a:schemeClr>
                  </a:glow>
                </a:effectLst>
              </a:defRPr>
            </a:lvl1pPr>
          </a:lstStyle>
          <a:p>
            <a:r>
              <a:rPr lang="ru-RU" dirty="0"/>
              <a:t>Р-7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44492" y="1749201"/>
            <a:ext cx="20265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≈ 7,91 км/с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п</a:t>
            </a:r>
            <a:r>
              <a:rPr lang="ru-RU" sz="2000" b="1" dirty="0" smtClean="0">
                <a:solidFill>
                  <a:srgbClr val="FFFF00"/>
                </a:solidFill>
              </a:rPr>
              <a:t>ервая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к</a:t>
            </a:r>
            <a:r>
              <a:rPr lang="ru-RU" sz="2000" b="1" dirty="0" smtClean="0">
                <a:solidFill>
                  <a:srgbClr val="FFFF00"/>
                </a:solidFill>
              </a:rPr>
              <a:t>осмическая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скорость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44492" y="3138423"/>
            <a:ext cx="2335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≈ 28440 км/ч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35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2.22222E-6 C 0.12205 -2.22222E-6 0.22413 0.12824 0.22413 0.28588 C 0.22413 0.44329 0.12205 0.57176 -0.00226 0.57176 C -0.12708 0.57176 -0.22813 0.44329 -0.22813 0.28588 C -0.22813 0.12824 -0.12708 -2.22222E-6 -0.00226 -2.22222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 animBg="1"/>
      <p:bldP spid="8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0"/>
            <a:ext cx="9146646" cy="6858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504513"/>
            <a:ext cx="2195736" cy="6587207"/>
          </a:xfrm>
          <a:prstGeom prst="rect">
            <a:avLst/>
          </a:prstGeom>
        </p:spPr>
      </p:pic>
      <p:sp>
        <p:nvSpPr>
          <p:cNvPr id="16" name="Rectangle 5"/>
          <p:cNvSpPr txBox="1">
            <a:spLocks noChangeArrowheads="1"/>
          </p:cNvSpPr>
          <p:nvPr/>
        </p:nvSpPr>
        <p:spPr>
          <a:xfrm>
            <a:off x="685800" y="557808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4 октября 1957 года –</a:t>
            </a:r>
          </a:p>
          <a:p>
            <a:pPr eaLnBrk="1" hangingPunct="1"/>
            <a:r>
              <a:rPr lang="ru-RU" sz="3200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</a:t>
            </a:r>
            <a:r>
              <a:rPr lang="ru-RU" sz="3200" dirty="0" smtClean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ачало космической эры</a:t>
            </a:r>
            <a:endParaRPr lang="ru-RU" sz="3200" dirty="0" smtClean="0">
              <a:solidFill>
                <a:srgbClr val="FF6699"/>
              </a:solidFill>
              <a:effectLst>
                <a:glow rad="228600">
                  <a:schemeClr val="accent4">
                    <a:satMod val="175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FFFF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70452" y="766509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70000"/>
                    </a:schemeClr>
                  </a:glow>
                </a:effectLst>
              </a:rPr>
              <a:t>Р-7</a:t>
            </a:r>
            <a:endParaRPr lang="ru-RU" sz="2800" b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70000"/>
                  </a:schemeClr>
                </a:glo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1698"/>
          <a:stretch>
            <a:fillRect/>
          </a:stretch>
        </p:blipFill>
        <p:spPr bwMode="auto">
          <a:xfrm rot="20000859" flipH="1">
            <a:off x="3135313" y="1840820"/>
            <a:ext cx="5111700" cy="376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7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9"/>
          <a:stretch>
            <a:fillRect/>
          </a:stretch>
        </p:blipFill>
        <p:spPr bwMode="auto">
          <a:xfrm rot="-504394">
            <a:off x="2951163" y="3878263"/>
            <a:ext cx="1800225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>
            <a:off x="0" y="628650"/>
            <a:ext cx="9144000" cy="3305175"/>
          </a:xfrm>
          <a:prstGeom prst="triangle">
            <a:avLst/>
          </a:prstGeom>
          <a:gradFill>
            <a:gsLst>
              <a:gs pos="32000">
                <a:srgbClr val="0000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11860" y="607174"/>
            <a:ext cx="2520280" cy="1008112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2000" b="1" dirty="0">
                <a:solidFill>
                  <a:schemeClr val="tx1"/>
                </a:solidFill>
                <a:latin typeface="+mj-lt"/>
              </a:rPr>
              <a:t>Летательные аппараты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2225" y="1735138"/>
            <a:ext cx="9144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по принципам движения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5660" y="2324051"/>
            <a:ext cx="2016224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Аэростатические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98639" y="2324051"/>
            <a:ext cx="21774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Аэродинамические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5213350"/>
            <a:ext cx="2744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164288" y="2303147"/>
            <a:ext cx="1800200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Реактивные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38646" y="2303147"/>
            <a:ext cx="1656184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Инерционные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2306229"/>
            <a:ext cx="1646766" cy="100811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Инерционные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1698"/>
          <a:stretch>
            <a:fillRect/>
          </a:stretch>
        </p:blipFill>
        <p:spPr bwMode="auto">
          <a:xfrm rot="20000859" flipH="1">
            <a:off x="3135313" y="1840820"/>
            <a:ext cx="5111700" cy="376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002410" y="6061253"/>
            <a:ext cx="4056119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Искусственный спутник Земли</a:t>
            </a:r>
          </a:p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(космический аппарат)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5471956" y="3573016"/>
            <a:ext cx="1008112" cy="86409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83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00364 0.197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0" y="628650"/>
            <a:ext cx="9144000" cy="3305175"/>
          </a:xfrm>
          <a:prstGeom prst="triangle">
            <a:avLst/>
          </a:prstGeom>
          <a:gradFill>
            <a:gsLst>
              <a:gs pos="32000">
                <a:srgbClr val="0000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11860" y="607174"/>
            <a:ext cx="2520280" cy="1008112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2000" b="1" dirty="0">
                <a:solidFill>
                  <a:schemeClr val="tx1"/>
                </a:solidFill>
                <a:latin typeface="+mj-lt"/>
              </a:rPr>
              <a:t>Летательные аппараты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2225" y="1735138"/>
            <a:ext cx="9144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по принципам движения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5660" y="2324051"/>
            <a:ext cx="2016224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Аэростатические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98639" y="2324051"/>
            <a:ext cx="21774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Аэродинамические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164288" y="2303147"/>
            <a:ext cx="1800200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Реактивные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38646" y="2303147"/>
            <a:ext cx="1656184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Инерционные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64288" y="2306229"/>
            <a:ext cx="1793825" cy="100811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Реактивные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7557144" y="3557182"/>
            <a:ext cx="1008112" cy="86409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0000"/>
              </a:solidFill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7305468" y="4386403"/>
            <a:ext cx="151146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Реактивная</a:t>
            </a:r>
          </a:p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сила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071938"/>
            <a:ext cx="6057900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Группа 27"/>
          <p:cNvGrpSpPr>
            <a:grpSpLocks/>
          </p:cNvGrpSpPr>
          <p:nvPr/>
        </p:nvGrpSpPr>
        <p:grpSpPr bwMode="auto">
          <a:xfrm>
            <a:off x="3111500" y="3716338"/>
            <a:ext cx="287338" cy="2506662"/>
            <a:chOff x="3851920" y="4036767"/>
            <a:chExt cx="0" cy="1840505"/>
          </a:xfrm>
        </p:grpSpPr>
        <p:cxnSp>
          <p:nvCxnSpPr>
            <p:cNvPr id="29" name="Прямая со стрелкой 28"/>
            <p:cNvCxnSpPr/>
            <p:nvPr/>
          </p:nvCxnSpPr>
          <p:spPr>
            <a:xfrm flipV="1">
              <a:off x="3851920" y="4036767"/>
              <a:ext cx="0" cy="107702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>
              <a:off x="3851920" y="5089317"/>
              <a:ext cx="0" cy="787955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3355975" y="5842000"/>
          <a:ext cx="111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8" name="Уравнение" r:id="rId4" imgW="558558" imgH="241195" progId="Equation.3">
                  <p:embed/>
                </p:oleObj>
              </mc:Choice>
              <mc:Fallback>
                <p:oleObj name="Уравнение" r:id="rId4" imgW="558558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5842000"/>
                        <a:ext cx="1117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3303588" y="3573463"/>
          <a:ext cx="53975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9" name="Уравнение" r:id="rId6" imgW="152268" imgH="203024" progId="Equation.3">
                  <p:embed/>
                </p:oleObj>
              </mc:Choice>
              <mc:Fallback>
                <p:oleObj name="Уравнение" r:id="rId6" imgW="152268" imgH="2030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3588" y="3573463"/>
                        <a:ext cx="539750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3806825" y="3827463"/>
            <a:ext cx="119221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Тяга</a:t>
            </a:r>
            <a:endParaRPr lang="ru-RU" sz="2400" b="1" baseline="30000" dirty="0" smtClean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806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26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0" y="628650"/>
            <a:ext cx="9144000" cy="3305175"/>
          </a:xfrm>
          <a:prstGeom prst="triangle">
            <a:avLst/>
          </a:prstGeom>
          <a:gradFill>
            <a:gsLst>
              <a:gs pos="32000">
                <a:srgbClr val="0000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11860" y="607174"/>
            <a:ext cx="2520280" cy="1008112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2000" b="1" dirty="0">
                <a:solidFill>
                  <a:schemeClr val="tx1"/>
                </a:solidFill>
                <a:latin typeface="+mj-lt"/>
              </a:rPr>
              <a:t>Летательные аппараты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2225" y="1735138"/>
            <a:ext cx="9144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по принципам движения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5660" y="2324051"/>
            <a:ext cx="2016224" cy="1008112"/>
          </a:xfrm>
          <a:prstGeom prst="rect">
            <a:avLst/>
          </a:prstGeom>
          <a:solidFill>
            <a:srgbClr val="0066FF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Аэростатические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98639" y="2324051"/>
            <a:ext cx="2177480" cy="1008112"/>
          </a:xfrm>
          <a:prstGeom prst="rect">
            <a:avLst/>
          </a:prstGeom>
          <a:solidFill>
            <a:srgbClr val="0066FF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Аэродинамические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164288" y="2303147"/>
            <a:ext cx="1800200" cy="100811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Реактивные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138646" y="2303147"/>
            <a:ext cx="1656184" cy="10081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Инерционные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00"/>
          <a:stretch/>
        </p:blipFill>
        <p:spPr>
          <a:xfrm>
            <a:off x="0" y="3861048"/>
            <a:ext cx="9144000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8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29786"/>
            <a:ext cx="7380312" cy="55167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68" y="577708"/>
            <a:ext cx="1630020" cy="6189211"/>
          </a:xfrm>
          <a:prstGeom prst="rect">
            <a:avLst/>
          </a:prstGeom>
          <a:effectLst>
            <a:outerShdw blurRad="127000" dist="508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FFFF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97456" y="766509"/>
            <a:ext cx="14303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70000"/>
                    </a:schemeClr>
                  </a:glow>
                </a:effectLst>
              </a:defRPr>
            </a:lvl1pPr>
          </a:lstStyle>
          <a:p>
            <a:r>
              <a:rPr lang="ru-RU" dirty="0" smtClean="0"/>
              <a:t>Восток</a:t>
            </a:r>
            <a:endParaRPr lang="ru-RU" dirty="0"/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685800" y="634008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12 апреля 1961 года –</a:t>
            </a:r>
          </a:p>
          <a:p>
            <a:pPr eaLnBrk="1" hangingPunct="1"/>
            <a:r>
              <a:rPr lang="ru-RU" sz="3200" dirty="0" smtClean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начало эры пилотируемой космонавтики</a:t>
            </a:r>
            <a:endParaRPr lang="ru-RU" sz="3200" dirty="0" smtClean="0">
              <a:solidFill>
                <a:srgbClr val="FF6699"/>
              </a:solidFill>
              <a:effectLst>
                <a:glow rad="228600">
                  <a:schemeClr val="accent4">
                    <a:satMod val="175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18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идео пуска ракеты-носителя тяжелого класса 'Ангара-А5'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702" y="1124744"/>
            <a:ext cx="9147982" cy="514574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7052"/>
            <a:ext cx="1374009" cy="6121123"/>
          </a:xfrm>
          <a:prstGeom prst="rect">
            <a:avLst/>
          </a:prstGeom>
          <a:effectLst/>
        </p:spPr>
      </p:pic>
      <p:sp>
        <p:nvSpPr>
          <p:cNvPr id="5" name="TextBox 4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FFFF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FFFF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7456" y="766509"/>
            <a:ext cx="2010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70000"/>
                    </a:schemeClr>
                  </a:glow>
                </a:effectLst>
              </a:defRPr>
            </a:lvl1pPr>
          </a:lstStyle>
          <a:p>
            <a:r>
              <a:rPr lang="ru-RU" dirty="0" smtClean="0"/>
              <a:t>Ангара-А5</a:t>
            </a:r>
            <a:endParaRPr lang="ru-RU" dirty="0"/>
          </a:p>
        </p:txBody>
      </p:sp>
      <p:pic>
        <p:nvPicPr>
          <p:cNvPr id="8" name="Picture 4" descr="https://sun9-51.userapi.com/impf/jbj_koIpKQC5BzKuaC2zPyUYm44WrHeUt48pNQ/c4Beoqacu1I.jpg?size=320x317&amp;quality=96&amp;sign=0ba02ef3caddce96fa3a8f454a757a20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607543"/>
            <a:ext cx="1129548" cy="1118958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99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9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Пользователь\Desktop\школ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" y="396"/>
            <a:ext cx="9145777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9C6E7-6567-4EB8-80EA-90B49848A862}"/>
              </a:ext>
            </a:extLst>
          </p:cNvPr>
          <p:cNvSpPr txBox="1"/>
          <p:nvPr/>
        </p:nvSpPr>
        <p:spPr>
          <a:xfrm>
            <a:off x="539552" y="104009"/>
            <a:ext cx="7156047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ВОЕННО-КОСМИЧЕСКАЯ АКАДЕМИЯ</a:t>
            </a:r>
          </a:p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ИМЕНИ А.Ф. МОЖАЙСКОГО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70050EC-4EBF-4542-9ABE-C52BECE78D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450" y="104010"/>
            <a:ext cx="1140698" cy="1065456"/>
          </a:xfrm>
          <a:prstGeom prst="rect">
            <a:avLst/>
          </a:prstGeom>
          <a:effectLst>
            <a:glow rad="190500">
              <a:schemeClr val="tx1">
                <a:alpha val="58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40" y="2679179"/>
            <a:ext cx="1512520" cy="1499642"/>
          </a:xfrm>
          <a:prstGeom prst="rect">
            <a:avLst/>
          </a:prstGeom>
          <a:effectLst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93" y="1169466"/>
            <a:ext cx="3660436" cy="4032448"/>
          </a:xfrm>
          <a:prstGeom prst="rect">
            <a:avLst/>
          </a:prstGeom>
          <a:effectLst>
            <a:glow rad="228600">
              <a:schemeClr val="accent4">
                <a:satMod val="175000"/>
                <a:alpha val="20000"/>
              </a:schemeClr>
            </a:glow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063" y="1015845"/>
            <a:ext cx="4556425" cy="452151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" y="5734417"/>
            <a:ext cx="914400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algn="l">
              <a:defRPr sz="2200" b="1">
                <a:solidFill>
                  <a:schemeClr val="bg1"/>
                </a:solidFill>
                <a:effectLst>
                  <a:glow rad="2540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pPr algn="ctr"/>
            <a:r>
              <a:rPr lang="ru-RU" sz="2800" dirty="0" smtClean="0">
                <a:solidFill>
                  <a:srgbClr val="FFFF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ФАКУЛЬТЕТ КОНСТРУКЦИИ ЛЕТАТЕЛЬНЫХ АППАРАТОВ</a:t>
            </a:r>
            <a:endParaRPr lang="ru-RU" sz="2800" dirty="0">
              <a:solidFill>
                <a:srgbClr val="FFFFCC"/>
              </a:solidFill>
              <a:effectLst>
                <a:glow rad="254000">
                  <a:schemeClr val="tx1">
                    <a:alpha val="70000"/>
                  </a:schemeClr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54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C:\Users\Мама\Desktop\РКК Раздел 1+\Рисунки новые\1.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9"/>
          <a:stretch/>
        </p:blipFill>
        <p:spPr bwMode="auto">
          <a:xfrm>
            <a:off x="1122129" y="524796"/>
            <a:ext cx="6899742" cy="3452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50825" y="5561364"/>
            <a:ext cx="88868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Движение, которое возникает </a:t>
            </a: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следствии отделения от системы какой </a:t>
            </a: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либо </a:t>
            </a: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ее части (массы), с определенной скоростью, называется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РЕАКТИВНЫМ</a:t>
            </a:r>
          </a:p>
        </p:txBody>
      </p:sp>
      <p:sp>
        <p:nvSpPr>
          <p:cNvPr id="5" name="Овал 4"/>
          <p:cNvSpPr/>
          <p:nvPr/>
        </p:nvSpPr>
        <p:spPr>
          <a:xfrm>
            <a:off x="3609088" y="4314885"/>
            <a:ext cx="792088" cy="79208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87000">
                <a:schemeClr val="tx1"/>
              </a:gs>
              <a:gs pos="69000">
                <a:schemeClr val="tx1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Блок-схема: ручное управление 3"/>
          <p:cNvSpPr/>
          <p:nvPr/>
        </p:nvSpPr>
        <p:spPr>
          <a:xfrm>
            <a:off x="2459038" y="4648551"/>
            <a:ext cx="3049587" cy="544513"/>
          </a:xfrm>
          <a:prstGeom prst="flowChartManualOperation">
            <a:avLst/>
          </a:prstGeom>
          <a:pattFill prst="ltHorz">
            <a:fgClr>
              <a:schemeClr val="tx1"/>
            </a:fgClr>
            <a:bgClr>
              <a:srgbClr val="FF9900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Блок-схема: процесс 1"/>
          <p:cNvSpPr/>
          <p:nvPr/>
        </p:nvSpPr>
        <p:spPr>
          <a:xfrm>
            <a:off x="1835150" y="4977164"/>
            <a:ext cx="7308850" cy="576262"/>
          </a:xfrm>
          <a:prstGeom prst="flowChartProcess">
            <a:avLst/>
          </a:prstGeom>
          <a:solidFill>
            <a:srgbClr val="0000F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Блок-схема: ручной ввод 2"/>
          <p:cNvSpPr/>
          <p:nvPr/>
        </p:nvSpPr>
        <p:spPr>
          <a:xfrm flipH="1">
            <a:off x="-11113" y="4732689"/>
            <a:ext cx="3052763" cy="820737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50 w 11250"/>
              <a:gd name="connsiteY0" fmla="*/ 2484 h 10484"/>
              <a:gd name="connsiteX1" fmla="*/ 11250 w 11250"/>
              <a:gd name="connsiteY1" fmla="*/ 484 h 10484"/>
              <a:gd name="connsiteX2" fmla="*/ 11250 w 11250"/>
              <a:gd name="connsiteY2" fmla="*/ 10484 h 10484"/>
              <a:gd name="connsiteX3" fmla="*/ 1250 w 11250"/>
              <a:gd name="connsiteY3" fmla="*/ 10484 h 10484"/>
              <a:gd name="connsiteX4" fmla="*/ 1250 w 11250"/>
              <a:gd name="connsiteY4" fmla="*/ 2484 h 10484"/>
              <a:gd name="connsiteX0" fmla="*/ 1297 w 11297"/>
              <a:gd name="connsiteY0" fmla="*/ 2484 h 10484"/>
              <a:gd name="connsiteX1" fmla="*/ 11297 w 11297"/>
              <a:gd name="connsiteY1" fmla="*/ 484 h 10484"/>
              <a:gd name="connsiteX2" fmla="*/ 11297 w 11297"/>
              <a:gd name="connsiteY2" fmla="*/ 10484 h 10484"/>
              <a:gd name="connsiteX3" fmla="*/ 1214 w 11297"/>
              <a:gd name="connsiteY3" fmla="*/ 10484 h 10484"/>
              <a:gd name="connsiteX4" fmla="*/ 1297 w 11297"/>
              <a:gd name="connsiteY4" fmla="*/ 2484 h 10484"/>
              <a:gd name="connsiteX0" fmla="*/ 2793 w 10680"/>
              <a:gd name="connsiteY0" fmla="*/ 1774 h 10681"/>
              <a:gd name="connsiteX1" fmla="*/ 10680 w 10680"/>
              <a:gd name="connsiteY1" fmla="*/ 681 h 10681"/>
              <a:gd name="connsiteX2" fmla="*/ 10680 w 10680"/>
              <a:gd name="connsiteY2" fmla="*/ 10681 h 10681"/>
              <a:gd name="connsiteX3" fmla="*/ 597 w 10680"/>
              <a:gd name="connsiteY3" fmla="*/ 10681 h 10681"/>
              <a:gd name="connsiteX4" fmla="*/ 2793 w 10680"/>
              <a:gd name="connsiteY4" fmla="*/ 1774 h 10681"/>
              <a:gd name="connsiteX0" fmla="*/ 4131 w 12018"/>
              <a:gd name="connsiteY0" fmla="*/ 1774 h 10681"/>
              <a:gd name="connsiteX1" fmla="*/ 12018 w 12018"/>
              <a:gd name="connsiteY1" fmla="*/ 681 h 10681"/>
              <a:gd name="connsiteX2" fmla="*/ 12018 w 12018"/>
              <a:gd name="connsiteY2" fmla="*/ 10681 h 10681"/>
              <a:gd name="connsiteX3" fmla="*/ 444 w 12018"/>
              <a:gd name="connsiteY3" fmla="*/ 10681 h 10681"/>
              <a:gd name="connsiteX4" fmla="*/ 4131 w 12018"/>
              <a:gd name="connsiteY4" fmla="*/ 1774 h 10681"/>
              <a:gd name="connsiteX0" fmla="*/ 3687 w 11574"/>
              <a:gd name="connsiteY0" fmla="*/ 1774 h 10681"/>
              <a:gd name="connsiteX1" fmla="*/ 11574 w 11574"/>
              <a:gd name="connsiteY1" fmla="*/ 681 h 10681"/>
              <a:gd name="connsiteX2" fmla="*/ 11574 w 11574"/>
              <a:gd name="connsiteY2" fmla="*/ 10681 h 10681"/>
              <a:gd name="connsiteX3" fmla="*/ 0 w 11574"/>
              <a:gd name="connsiteY3" fmla="*/ 10681 h 10681"/>
              <a:gd name="connsiteX4" fmla="*/ 3687 w 11574"/>
              <a:gd name="connsiteY4" fmla="*/ 1774 h 10681"/>
              <a:gd name="connsiteX0" fmla="*/ 3687 w 11574"/>
              <a:gd name="connsiteY0" fmla="*/ 1774 h 10681"/>
              <a:gd name="connsiteX1" fmla="*/ 11574 w 11574"/>
              <a:gd name="connsiteY1" fmla="*/ 681 h 10681"/>
              <a:gd name="connsiteX2" fmla="*/ 11574 w 11574"/>
              <a:gd name="connsiteY2" fmla="*/ 10681 h 10681"/>
              <a:gd name="connsiteX3" fmla="*/ 0 w 11574"/>
              <a:gd name="connsiteY3" fmla="*/ 10681 h 10681"/>
              <a:gd name="connsiteX4" fmla="*/ 3687 w 11574"/>
              <a:gd name="connsiteY4" fmla="*/ 1774 h 10681"/>
              <a:gd name="connsiteX0" fmla="*/ 4640 w 11574"/>
              <a:gd name="connsiteY0" fmla="*/ 1669 h 10727"/>
              <a:gd name="connsiteX1" fmla="*/ 11574 w 11574"/>
              <a:gd name="connsiteY1" fmla="*/ 727 h 10727"/>
              <a:gd name="connsiteX2" fmla="*/ 11574 w 11574"/>
              <a:gd name="connsiteY2" fmla="*/ 10727 h 10727"/>
              <a:gd name="connsiteX3" fmla="*/ 0 w 11574"/>
              <a:gd name="connsiteY3" fmla="*/ 10727 h 10727"/>
              <a:gd name="connsiteX4" fmla="*/ 4640 w 11574"/>
              <a:gd name="connsiteY4" fmla="*/ 1669 h 10727"/>
              <a:gd name="connsiteX0" fmla="*/ 4640 w 11574"/>
              <a:gd name="connsiteY0" fmla="*/ 1472 h 10530"/>
              <a:gd name="connsiteX1" fmla="*/ 11574 w 11574"/>
              <a:gd name="connsiteY1" fmla="*/ 530 h 10530"/>
              <a:gd name="connsiteX2" fmla="*/ 11574 w 11574"/>
              <a:gd name="connsiteY2" fmla="*/ 10530 h 10530"/>
              <a:gd name="connsiteX3" fmla="*/ 0 w 11574"/>
              <a:gd name="connsiteY3" fmla="*/ 10530 h 10530"/>
              <a:gd name="connsiteX4" fmla="*/ 4640 w 11574"/>
              <a:gd name="connsiteY4" fmla="*/ 1472 h 10530"/>
              <a:gd name="connsiteX0" fmla="*/ 4640 w 11615"/>
              <a:gd name="connsiteY0" fmla="*/ 2640 h 11698"/>
              <a:gd name="connsiteX1" fmla="*/ 11615 w 11615"/>
              <a:gd name="connsiteY1" fmla="*/ 489 h 11698"/>
              <a:gd name="connsiteX2" fmla="*/ 11574 w 11615"/>
              <a:gd name="connsiteY2" fmla="*/ 11698 h 11698"/>
              <a:gd name="connsiteX3" fmla="*/ 0 w 11615"/>
              <a:gd name="connsiteY3" fmla="*/ 11698 h 11698"/>
              <a:gd name="connsiteX4" fmla="*/ 4640 w 11615"/>
              <a:gd name="connsiteY4" fmla="*/ 2640 h 11698"/>
              <a:gd name="connsiteX0" fmla="*/ 4640 w 11615"/>
              <a:gd name="connsiteY0" fmla="*/ 2329 h 11387"/>
              <a:gd name="connsiteX1" fmla="*/ 11615 w 11615"/>
              <a:gd name="connsiteY1" fmla="*/ 178 h 11387"/>
              <a:gd name="connsiteX2" fmla="*/ 11574 w 11615"/>
              <a:gd name="connsiteY2" fmla="*/ 11387 h 11387"/>
              <a:gd name="connsiteX3" fmla="*/ 0 w 11615"/>
              <a:gd name="connsiteY3" fmla="*/ 11387 h 11387"/>
              <a:gd name="connsiteX4" fmla="*/ 4640 w 11615"/>
              <a:gd name="connsiteY4" fmla="*/ 2329 h 1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5" h="11387">
                <a:moveTo>
                  <a:pt x="4640" y="2329"/>
                </a:moveTo>
                <a:cubicBezTo>
                  <a:pt x="6576" y="461"/>
                  <a:pt x="9782" y="-399"/>
                  <a:pt x="11615" y="178"/>
                </a:cubicBezTo>
                <a:cubicBezTo>
                  <a:pt x="11601" y="3914"/>
                  <a:pt x="11588" y="7651"/>
                  <a:pt x="11574" y="11387"/>
                </a:cubicBezTo>
                <a:lnTo>
                  <a:pt x="0" y="11387"/>
                </a:lnTo>
                <a:cubicBezTo>
                  <a:pt x="1191" y="5217"/>
                  <a:pt x="2704" y="4197"/>
                  <a:pt x="4640" y="232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608388" y="4315176"/>
            <a:ext cx="792162" cy="79216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2459038" y="4315176"/>
            <a:ext cx="3049587" cy="877888"/>
            <a:chOff x="2458616" y="2695284"/>
            <a:chExt cx="3049488" cy="877732"/>
          </a:xfrm>
        </p:grpSpPr>
        <p:sp>
          <p:nvSpPr>
            <p:cNvPr id="16" name="Блок-схема: ручное управление 15"/>
            <p:cNvSpPr/>
            <p:nvPr/>
          </p:nvSpPr>
          <p:spPr>
            <a:xfrm>
              <a:off x="2458616" y="3030187"/>
              <a:ext cx="3049488" cy="542829"/>
            </a:xfrm>
            <a:prstGeom prst="flowChartManualOperation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3609516" y="2695284"/>
              <a:ext cx="792137" cy="79202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0" y="4077072"/>
            <a:ext cx="913765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1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-0.10174 -0.06482 C -0.12292 -0.07963 -0.15486 -0.08727 -0.18802 -0.08727 C -0.22587 -0.08727 -0.25625 -0.07963 -0.27743 -0.06482 L -0.37882 4.44444E-6 " pathEditMode="relative" rAng="0" ptsTypes="AAAAA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41" y="-437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0.25 -1.11111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 animBg="1"/>
      <p:bldP spid="13" grpId="0" animBg="1"/>
      <p:bldP spid="6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50825" y="5561364"/>
            <a:ext cx="88868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Движение, которое возникает </a:t>
            </a: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следствии отделения от системы какой </a:t>
            </a: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либо </a:t>
            </a: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ее части (массы), с определенной скоростью, называется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РЕАКТИВНЫМ</a:t>
            </a: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140865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80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609088" y="4314885"/>
            <a:ext cx="792088" cy="79208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87000">
                <a:schemeClr val="tx1"/>
              </a:gs>
              <a:gs pos="69000">
                <a:schemeClr val="tx1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Блок-схема: ручное управление 19"/>
          <p:cNvSpPr/>
          <p:nvPr/>
        </p:nvSpPr>
        <p:spPr>
          <a:xfrm>
            <a:off x="2459038" y="4648551"/>
            <a:ext cx="3049587" cy="544513"/>
          </a:xfrm>
          <a:prstGeom prst="flowChartManualOperation">
            <a:avLst/>
          </a:prstGeom>
          <a:pattFill prst="ltHorz">
            <a:fgClr>
              <a:schemeClr val="tx1"/>
            </a:fgClr>
            <a:bgClr>
              <a:srgbClr val="FF9900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1835150" y="4977164"/>
            <a:ext cx="7308850" cy="576262"/>
          </a:xfrm>
          <a:prstGeom prst="flowChartProcess">
            <a:avLst/>
          </a:prstGeom>
          <a:solidFill>
            <a:srgbClr val="0000F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Блок-схема: ручной ввод 2"/>
          <p:cNvSpPr/>
          <p:nvPr/>
        </p:nvSpPr>
        <p:spPr>
          <a:xfrm flipH="1">
            <a:off x="-11113" y="4732689"/>
            <a:ext cx="3052763" cy="820737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50 w 11250"/>
              <a:gd name="connsiteY0" fmla="*/ 2484 h 10484"/>
              <a:gd name="connsiteX1" fmla="*/ 11250 w 11250"/>
              <a:gd name="connsiteY1" fmla="*/ 484 h 10484"/>
              <a:gd name="connsiteX2" fmla="*/ 11250 w 11250"/>
              <a:gd name="connsiteY2" fmla="*/ 10484 h 10484"/>
              <a:gd name="connsiteX3" fmla="*/ 1250 w 11250"/>
              <a:gd name="connsiteY3" fmla="*/ 10484 h 10484"/>
              <a:gd name="connsiteX4" fmla="*/ 1250 w 11250"/>
              <a:gd name="connsiteY4" fmla="*/ 2484 h 10484"/>
              <a:gd name="connsiteX0" fmla="*/ 1297 w 11297"/>
              <a:gd name="connsiteY0" fmla="*/ 2484 h 10484"/>
              <a:gd name="connsiteX1" fmla="*/ 11297 w 11297"/>
              <a:gd name="connsiteY1" fmla="*/ 484 h 10484"/>
              <a:gd name="connsiteX2" fmla="*/ 11297 w 11297"/>
              <a:gd name="connsiteY2" fmla="*/ 10484 h 10484"/>
              <a:gd name="connsiteX3" fmla="*/ 1214 w 11297"/>
              <a:gd name="connsiteY3" fmla="*/ 10484 h 10484"/>
              <a:gd name="connsiteX4" fmla="*/ 1297 w 11297"/>
              <a:gd name="connsiteY4" fmla="*/ 2484 h 10484"/>
              <a:gd name="connsiteX0" fmla="*/ 2793 w 10680"/>
              <a:gd name="connsiteY0" fmla="*/ 1774 h 10681"/>
              <a:gd name="connsiteX1" fmla="*/ 10680 w 10680"/>
              <a:gd name="connsiteY1" fmla="*/ 681 h 10681"/>
              <a:gd name="connsiteX2" fmla="*/ 10680 w 10680"/>
              <a:gd name="connsiteY2" fmla="*/ 10681 h 10681"/>
              <a:gd name="connsiteX3" fmla="*/ 597 w 10680"/>
              <a:gd name="connsiteY3" fmla="*/ 10681 h 10681"/>
              <a:gd name="connsiteX4" fmla="*/ 2793 w 10680"/>
              <a:gd name="connsiteY4" fmla="*/ 1774 h 10681"/>
              <a:gd name="connsiteX0" fmla="*/ 4131 w 12018"/>
              <a:gd name="connsiteY0" fmla="*/ 1774 h 10681"/>
              <a:gd name="connsiteX1" fmla="*/ 12018 w 12018"/>
              <a:gd name="connsiteY1" fmla="*/ 681 h 10681"/>
              <a:gd name="connsiteX2" fmla="*/ 12018 w 12018"/>
              <a:gd name="connsiteY2" fmla="*/ 10681 h 10681"/>
              <a:gd name="connsiteX3" fmla="*/ 444 w 12018"/>
              <a:gd name="connsiteY3" fmla="*/ 10681 h 10681"/>
              <a:gd name="connsiteX4" fmla="*/ 4131 w 12018"/>
              <a:gd name="connsiteY4" fmla="*/ 1774 h 10681"/>
              <a:gd name="connsiteX0" fmla="*/ 3687 w 11574"/>
              <a:gd name="connsiteY0" fmla="*/ 1774 h 10681"/>
              <a:gd name="connsiteX1" fmla="*/ 11574 w 11574"/>
              <a:gd name="connsiteY1" fmla="*/ 681 h 10681"/>
              <a:gd name="connsiteX2" fmla="*/ 11574 w 11574"/>
              <a:gd name="connsiteY2" fmla="*/ 10681 h 10681"/>
              <a:gd name="connsiteX3" fmla="*/ 0 w 11574"/>
              <a:gd name="connsiteY3" fmla="*/ 10681 h 10681"/>
              <a:gd name="connsiteX4" fmla="*/ 3687 w 11574"/>
              <a:gd name="connsiteY4" fmla="*/ 1774 h 10681"/>
              <a:gd name="connsiteX0" fmla="*/ 3687 w 11574"/>
              <a:gd name="connsiteY0" fmla="*/ 1774 h 10681"/>
              <a:gd name="connsiteX1" fmla="*/ 11574 w 11574"/>
              <a:gd name="connsiteY1" fmla="*/ 681 h 10681"/>
              <a:gd name="connsiteX2" fmla="*/ 11574 w 11574"/>
              <a:gd name="connsiteY2" fmla="*/ 10681 h 10681"/>
              <a:gd name="connsiteX3" fmla="*/ 0 w 11574"/>
              <a:gd name="connsiteY3" fmla="*/ 10681 h 10681"/>
              <a:gd name="connsiteX4" fmla="*/ 3687 w 11574"/>
              <a:gd name="connsiteY4" fmla="*/ 1774 h 10681"/>
              <a:gd name="connsiteX0" fmla="*/ 4640 w 11574"/>
              <a:gd name="connsiteY0" fmla="*/ 1669 h 10727"/>
              <a:gd name="connsiteX1" fmla="*/ 11574 w 11574"/>
              <a:gd name="connsiteY1" fmla="*/ 727 h 10727"/>
              <a:gd name="connsiteX2" fmla="*/ 11574 w 11574"/>
              <a:gd name="connsiteY2" fmla="*/ 10727 h 10727"/>
              <a:gd name="connsiteX3" fmla="*/ 0 w 11574"/>
              <a:gd name="connsiteY3" fmla="*/ 10727 h 10727"/>
              <a:gd name="connsiteX4" fmla="*/ 4640 w 11574"/>
              <a:gd name="connsiteY4" fmla="*/ 1669 h 10727"/>
              <a:gd name="connsiteX0" fmla="*/ 4640 w 11574"/>
              <a:gd name="connsiteY0" fmla="*/ 1472 h 10530"/>
              <a:gd name="connsiteX1" fmla="*/ 11574 w 11574"/>
              <a:gd name="connsiteY1" fmla="*/ 530 h 10530"/>
              <a:gd name="connsiteX2" fmla="*/ 11574 w 11574"/>
              <a:gd name="connsiteY2" fmla="*/ 10530 h 10530"/>
              <a:gd name="connsiteX3" fmla="*/ 0 w 11574"/>
              <a:gd name="connsiteY3" fmla="*/ 10530 h 10530"/>
              <a:gd name="connsiteX4" fmla="*/ 4640 w 11574"/>
              <a:gd name="connsiteY4" fmla="*/ 1472 h 10530"/>
              <a:gd name="connsiteX0" fmla="*/ 4640 w 11615"/>
              <a:gd name="connsiteY0" fmla="*/ 2640 h 11698"/>
              <a:gd name="connsiteX1" fmla="*/ 11615 w 11615"/>
              <a:gd name="connsiteY1" fmla="*/ 489 h 11698"/>
              <a:gd name="connsiteX2" fmla="*/ 11574 w 11615"/>
              <a:gd name="connsiteY2" fmla="*/ 11698 h 11698"/>
              <a:gd name="connsiteX3" fmla="*/ 0 w 11615"/>
              <a:gd name="connsiteY3" fmla="*/ 11698 h 11698"/>
              <a:gd name="connsiteX4" fmla="*/ 4640 w 11615"/>
              <a:gd name="connsiteY4" fmla="*/ 2640 h 11698"/>
              <a:gd name="connsiteX0" fmla="*/ 4640 w 11615"/>
              <a:gd name="connsiteY0" fmla="*/ 2329 h 11387"/>
              <a:gd name="connsiteX1" fmla="*/ 11615 w 11615"/>
              <a:gd name="connsiteY1" fmla="*/ 178 h 11387"/>
              <a:gd name="connsiteX2" fmla="*/ 11574 w 11615"/>
              <a:gd name="connsiteY2" fmla="*/ 11387 h 11387"/>
              <a:gd name="connsiteX3" fmla="*/ 0 w 11615"/>
              <a:gd name="connsiteY3" fmla="*/ 11387 h 11387"/>
              <a:gd name="connsiteX4" fmla="*/ 4640 w 11615"/>
              <a:gd name="connsiteY4" fmla="*/ 2329 h 1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5" h="11387">
                <a:moveTo>
                  <a:pt x="4640" y="2329"/>
                </a:moveTo>
                <a:cubicBezTo>
                  <a:pt x="6576" y="461"/>
                  <a:pt x="9782" y="-399"/>
                  <a:pt x="11615" y="178"/>
                </a:cubicBezTo>
                <a:cubicBezTo>
                  <a:pt x="11601" y="3914"/>
                  <a:pt x="11588" y="7651"/>
                  <a:pt x="11574" y="11387"/>
                </a:cubicBezTo>
                <a:lnTo>
                  <a:pt x="0" y="11387"/>
                </a:lnTo>
                <a:cubicBezTo>
                  <a:pt x="1191" y="5217"/>
                  <a:pt x="2704" y="4197"/>
                  <a:pt x="4640" y="232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608388" y="4315176"/>
            <a:ext cx="792162" cy="79216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5" name="Группа 24"/>
          <p:cNvGrpSpPr>
            <a:grpSpLocks/>
          </p:cNvGrpSpPr>
          <p:nvPr/>
        </p:nvGrpSpPr>
        <p:grpSpPr bwMode="auto">
          <a:xfrm>
            <a:off x="2459038" y="4315176"/>
            <a:ext cx="3049587" cy="877888"/>
            <a:chOff x="2458616" y="2695284"/>
            <a:chExt cx="3049488" cy="877732"/>
          </a:xfrm>
        </p:grpSpPr>
        <p:sp>
          <p:nvSpPr>
            <p:cNvPr id="26" name="Блок-схема: ручное управление 25"/>
            <p:cNvSpPr/>
            <p:nvPr/>
          </p:nvSpPr>
          <p:spPr>
            <a:xfrm>
              <a:off x="2458616" y="3030187"/>
              <a:ext cx="3049488" cy="542829"/>
            </a:xfrm>
            <a:prstGeom prst="flowChartManualOperation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609516" y="2695284"/>
              <a:ext cx="792137" cy="79202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96558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-0.10174 -0.06482 C -0.12292 -0.07963 -0.15486 -0.08727 -0.18802 -0.08727 C -0.22587 -0.08727 -0.25625 -0.07963 -0.27743 -0.06482 L -0.37882 4.44444E-6 " pathEditMode="relative" rAng="0" ptsTypes="AAAAA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41" y="-437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0.25 -1.1111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33333E-6 L 1.94444E-6 -0.4127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0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70554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69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2990205" y="3356992"/>
            <a:ext cx="2517899" cy="936104"/>
            <a:chOff x="1838077" y="3501008"/>
            <a:chExt cx="3240360" cy="936104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>
              <a:off x="1838077" y="3501008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838077" y="4437112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1869608" y="3501008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>
            <a:off x="3067607" y="3390900"/>
            <a:ext cx="868226" cy="865215"/>
            <a:chOff x="1831566" y="3534916"/>
            <a:chExt cx="868226" cy="865215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1907708" y="3534916"/>
              <a:ext cx="288024" cy="864096"/>
              <a:chOff x="1907708" y="3531096"/>
              <a:chExt cx="288024" cy="906016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Группа 25"/>
            <p:cNvGrpSpPr/>
            <p:nvPr/>
          </p:nvGrpSpPr>
          <p:grpSpPr>
            <a:xfrm>
              <a:off x="2195732" y="3536035"/>
              <a:ext cx="288024" cy="864096"/>
              <a:chOff x="1907708" y="3531096"/>
              <a:chExt cx="288024" cy="906016"/>
            </a:xfrm>
          </p:grpSpPr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Группа 28"/>
            <p:cNvGrpSpPr/>
            <p:nvPr/>
          </p:nvGrpSpPr>
          <p:grpSpPr>
            <a:xfrm>
              <a:off x="2483756" y="3536738"/>
              <a:ext cx="216036" cy="860453"/>
              <a:chOff x="1907708" y="3534916"/>
              <a:chExt cx="216036" cy="902196"/>
            </a:xfrm>
          </p:grpSpPr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H="1">
                <a:off x="2051720" y="3982081"/>
                <a:ext cx="72024" cy="45121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1831566" y="3550123"/>
              <a:ext cx="76142" cy="45494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3935833" y="3390900"/>
            <a:ext cx="1572271" cy="86409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8000">
                <a:schemeClr val="bg1"/>
              </a:gs>
              <a:gs pos="100000">
                <a:schemeClr val="tx1"/>
              </a:gs>
            </a:gsLst>
            <a:lin ang="1620000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кг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8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990205" y="3356992"/>
            <a:ext cx="2517899" cy="936104"/>
            <a:chOff x="2990205" y="3356992"/>
            <a:chExt cx="2517899" cy="93610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2990205" y="3356992"/>
              <a:ext cx="2517899" cy="936104"/>
              <a:chOff x="1838077" y="3501008"/>
              <a:chExt cx="3240360" cy="936104"/>
            </a:xfrm>
          </p:grpSpPr>
          <p:cxnSp>
            <p:nvCxnSpPr>
              <p:cNvPr id="3" name="Прямая соединительная линия 2"/>
              <p:cNvCxnSpPr/>
              <p:nvPr/>
            </p:nvCxnSpPr>
            <p:spPr>
              <a:xfrm>
                <a:off x="1838077" y="3501008"/>
                <a:ext cx="3240360" cy="0"/>
              </a:xfrm>
              <a:prstGeom prst="line">
                <a:avLst/>
              </a:prstGeom>
              <a:ln w="63500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838077" y="4437112"/>
                <a:ext cx="3240360" cy="0"/>
              </a:xfrm>
              <a:prstGeom prst="line">
                <a:avLst/>
              </a:prstGeom>
              <a:ln w="63500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V="1">
                <a:off x="1869608" y="3501008"/>
                <a:ext cx="0" cy="936104"/>
              </a:xfrm>
              <a:prstGeom prst="line">
                <a:avLst/>
              </a:prstGeom>
              <a:ln w="63500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Группа 37"/>
            <p:cNvGrpSpPr/>
            <p:nvPr/>
          </p:nvGrpSpPr>
          <p:grpSpPr>
            <a:xfrm>
              <a:off x="3041164" y="3388742"/>
              <a:ext cx="1649834" cy="865215"/>
              <a:chOff x="1831566" y="3534916"/>
              <a:chExt cx="868226" cy="865215"/>
            </a:xfrm>
          </p:grpSpPr>
          <p:grpSp>
            <p:nvGrpSpPr>
              <p:cNvPr id="39" name="Группа 38"/>
              <p:cNvGrpSpPr/>
              <p:nvPr/>
            </p:nvGrpSpPr>
            <p:grpSpPr>
              <a:xfrm>
                <a:off x="1907708" y="3534916"/>
                <a:ext cx="288024" cy="864096"/>
                <a:chOff x="1907708" y="3531096"/>
                <a:chExt cx="288024" cy="906016"/>
              </a:xfrm>
            </p:grpSpPr>
            <p:cxnSp>
              <p:nvCxnSpPr>
                <p:cNvPr id="47" name="Прямая соединительная линия 46"/>
                <p:cNvCxnSpPr/>
                <p:nvPr/>
              </p:nvCxnSpPr>
              <p:spPr>
                <a:xfrm>
                  <a:off x="1907708" y="3534916"/>
                  <a:ext cx="144012" cy="9021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Прямая соединительная линия 47"/>
                <p:cNvCxnSpPr/>
                <p:nvPr/>
              </p:nvCxnSpPr>
              <p:spPr>
                <a:xfrm flipH="1">
                  <a:off x="2051720" y="3531096"/>
                  <a:ext cx="144012" cy="9021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Группа 39"/>
              <p:cNvGrpSpPr/>
              <p:nvPr/>
            </p:nvGrpSpPr>
            <p:grpSpPr>
              <a:xfrm>
                <a:off x="2195732" y="3536035"/>
                <a:ext cx="288024" cy="864096"/>
                <a:chOff x="1907708" y="3531096"/>
                <a:chExt cx="288024" cy="906016"/>
              </a:xfrm>
            </p:grpSpPr>
            <p:cxnSp>
              <p:nvCxnSpPr>
                <p:cNvPr id="45" name="Прямая соединительная линия 44"/>
                <p:cNvCxnSpPr/>
                <p:nvPr/>
              </p:nvCxnSpPr>
              <p:spPr>
                <a:xfrm>
                  <a:off x="1907708" y="3534916"/>
                  <a:ext cx="144012" cy="9021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Прямая соединительная линия 45"/>
                <p:cNvCxnSpPr/>
                <p:nvPr/>
              </p:nvCxnSpPr>
              <p:spPr>
                <a:xfrm flipH="1">
                  <a:off x="2051720" y="3531096"/>
                  <a:ext cx="144012" cy="9021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Группа 40"/>
              <p:cNvGrpSpPr/>
              <p:nvPr/>
            </p:nvGrpSpPr>
            <p:grpSpPr>
              <a:xfrm>
                <a:off x="2483756" y="3536738"/>
                <a:ext cx="216036" cy="860453"/>
                <a:chOff x="1907708" y="3534916"/>
                <a:chExt cx="216036" cy="902196"/>
              </a:xfrm>
            </p:grpSpPr>
            <p:cxnSp>
              <p:nvCxnSpPr>
                <p:cNvPr id="43" name="Прямая соединительная линия 42"/>
                <p:cNvCxnSpPr/>
                <p:nvPr/>
              </p:nvCxnSpPr>
              <p:spPr>
                <a:xfrm>
                  <a:off x="1907708" y="3534916"/>
                  <a:ext cx="144012" cy="9021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Прямая соединительная линия 43"/>
                <p:cNvCxnSpPr/>
                <p:nvPr/>
              </p:nvCxnSpPr>
              <p:spPr>
                <a:xfrm flipH="1">
                  <a:off x="2051720" y="3982081"/>
                  <a:ext cx="72024" cy="451211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1831566" y="3550123"/>
                <a:ext cx="76142" cy="45494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Прямоугольник 6"/>
          <p:cNvSpPr/>
          <p:nvPr/>
        </p:nvSpPr>
        <p:spPr>
          <a:xfrm>
            <a:off x="3935833" y="3390900"/>
            <a:ext cx="1572271" cy="86409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8000">
                <a:schemeClr val="bg1"/>
              </a:gs>
              <a:gs pos="100000">
                <a:schemeClr val="tx1"/>
              </a:gs>
            </a:gsLst>
            <a:lin ang="1620000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кг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4325743" y="3400952"/>
            <a:ext cx="1792158" cy="848184"/>
            <a:chOff x="4457627" y="3400952"/>
            <a:chExt cx="1792158" cy="84818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4461644" y="3400952"/>
              <a:ext cx="1788141" cy="46957"/>
              <a:chOff x="4461644" y="3400952"/>
              <a:chExt cx="1788141" cy="46957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Группа 30"/>
            <p:cNvGrpSpPr/>
            <p:nvPr/>
          </p:nvGrpSpPr>
          <p:grpSpPr>
            <a:xfrm flipV="1">
              <a:off x="4457627" y="4202179"/>
              <a:ext cx="1788141" cy="46957"/>
              <a:chOff x="4461644" y="3400952"/>
              <a:chExt cx="1788141" cy="46957"/>
            </a:xfrm>
          </p:grpSpPr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34" name="Объект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962782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7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Объект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172775"/>
              </p:ext>
            </p:extLst>
          </p:nvPr>
        </p:nvGraphicFramePr>
        <p:xfrm>
          <a:off x="1601788" y="4446588"/>
          <a:ext cx="604361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8" name="Уравнение" r:id="rId5" imgW="1815840" imgH="241200" progId="Equation.3">
                  <p:embed/>
                </p:oleObj>
              </mc:Choice>
              <mc:Fallback>
                <p:oleObj name="Уравнение" r:id="rId5" imgW="18158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1788" y="4446588"/>
                        <a:ext cx="604361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219406"/>
              </p:ext>
            </p:extLst>
          </p:nvPr>
        </p:nvGraphicFramePr>
        <p:xfrm>
          <a:off x="1820863" y="5237163"/>
          <a:ext cx="561975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9" name="Уравнение" r:id="rId7" imgW="1688760" imgH="241200" progId="Equation.3">
                  <p:embed/>
                </p:oleObj>
              </mc:Choice>
              <mc:Fallback>
                <p:oleObj name="Уравнение" r:id="rId7" imgW="16887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0863" y="5237163"/>
                        <a:ext cx="5619750" cy="804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97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6207512" y="3383277"/>
            <a:ext cx="1572271" cy="86409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8000">
                <a:schemeClr val="bg1"/>
              </a:gs>
              <a:gs pos="100000">
                <a:schemeClr val="tx1"/>
              </a:gs>
            </a:gsLst>
            <a:lin ang="1620000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кг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694234" y="3356992"/>
            <a:ext cx="2517899" cy="936104"/>
            <a:chOff x="1838077" y="3501008"/>
            <a:chExt cx="3240360" cy="936104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>
              <a:off x="1838077" y="3501008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838077" y="4437112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1869608" y="3501008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/>
        </p:nvGrpSpPr>
        <p:grpSpPr>
          <a:xfrm>
            <a:off x="746051" y="3388742"/>
            <a:ext cx="1649834" cy="865215"/>
            <a:chOff x="1831566" y="3534916"/>
            <a:chExt cx="868226" cy="865215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907708" y="3534916"/>
              <a:ext cx="288024" cy="864096"/>
              <a:chOff x="1907708" y="3531096"/>
              <a:chExt cx="288024" cy="906016"/>
            </a:xfrm>
          </p:grpSpPr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Группа 50"/>
            <p:cNvGrpSpPr/>
            <p:nvPr/>
          </p:nvGrpSpPr>
          <p:grpSpPr>
            <a:xfrm>
              <a:off x="2195732" y="3536035"/>
              <a:ext cx="288024" cy="864096"/>
              <a:chOff x="1907708" y="3531096"/>
              <a:chExt cx="288024" cy="906016"/>
            </a:xfrm>
          </p:grpSpPr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Группа 51"/>
            <p:cNvGrpSpPr/>
            <p:nvPr/>
          </p:nvGrpSpPr>
          <p:grpSpPr>
            <a:xfrm>
              <a:off x="2483756" y="3536738"/>
              <a:ext cx="216036" cy="860453"/>
              <a:chOff x="1907708" y="3534916"/>
              <a:chExt cx="216036" cy="902196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 flipH="1">
                <a:off x="2051720" y="3982081"/>
                <a:ext cx="72024" cy="45121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3" name="Прямая соединительная линия 52"/>
            <p:cNvCxnSpPr/>
            <p:nvPr/>
          </p:nvCxnSpPr>
          <p:spPr>
            <a:xfrm flipH="1">
              <a:off x="1831566" y="3550123"/>
              <a:ext cx="76142" cy="45494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4325743" y="3400952"/>
            <a:ext cx="1792158" cy="848184"/>
            <a:chOff x="4457627" y="3400952"/>
            <a:chExt cx="1792158" cy="848184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4461644" y="3400952"/>
              <a:ext cx="1788141" cy="46957"/>
              <a:chOff x="4461644" y="3400952"/>
              <a:chExt cx="1788141" cy="46957"/>
            </a:xfrm>
          </p:grpSpPr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Группа 41"/>
            <p:cNvGrpSpPr/>
            <p:nvPr/>
          </p:nvGrpSpPr>
          <p:grpSpPr>
            <a:xfrm flipV="1">
              <a:off x="4457627" y="4202179"/>
              <a:ext cx="1788141" cy="46957"/>
              <a:chOff x="4461644" y="3400952"/>
              <a:chExt cx="1788141" cy="46957"/>
            </a:xfrm>
          </p:grpSpPr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47" name="Объект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118212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4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074839"/>
              </p:ext>
            </p:extLst>
          </p:nvPr>
        </p:nvGraphicFramePr>
        <p:xfrm>
          <a:off x="2233613" y="4275138"/>
          <a:ext cx="4779962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5" name="Уравнение" r:id="rId5" imgW="1434960" imgH="469800" progId="Equation.3">
                  <p:embed/>
                </p:oleObj>
              </mc:Choice>
              <mc:Fallback>
                <p:oleObj name="Уравнение" r:id="rId5" imgW="14349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613" y="4275138"/>
                        <a:ext cx="4779962" cy="156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0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987824" y="4725144"/>
            <a:ext cx="2517899" cy="936104"/>
            <a:chOff x="2987824" y="4725144"/>
            <a:chExt cx="2517899" cy="936104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2987824" y="4725144"/>
              <a:ext cx="2517899" cy="936104"/>
              <a:chOff x="1838077" y="3501008"/>
              <a:chExt cx="3240360" cy="936104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1838077" y="3501008"/>
                <a:ext cx="3240360" cy="0"/>
              </a:xfrm>
              <a:prstGeom prst="line">
                <a:avLst/>
              </a:prstGeom>
              <a:ln w="63500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1838077" y="4437112"/>
                <a:ext cx="3240360" cy="0"/>
              </a:xfrm>
              <a:prstGeom prst="line">
                <a:avLst/>
              </a:prstGeom>
              <a:ln w="63500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flipV="1">
                <a:off x="1869608" y="3501008"/>
                <a:ext cx="0" cy="936104"/>
              </a:xfrm>
              <a:prstGeom prst="line">
                <a:avLst/>
              </a:prstGeom>
              <a:ln w="63500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Прямоугольник 61"/>
            <p:cNvSpPr/>
            <p:nvPr/>
          </p:nvSpPr>
          <p:spPr>
            <a:xfrm>
              <a:off x="3030478" y="4759052"/>
              <a:ext cx="2468895" cy="864096"/>
            </a:xfrm>
            <a:prstGeom prst="rect">
              <a:avLst/>
            </a:prstGeom>
            <a:pattFill prst="lgConfetti">
              <a:fgClr>
                <a:schemeClr val="tx1"/>
              </a:fgClr>
              <a:bgClr>
                <a:srgbClr val="FFFF00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Порох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1 кг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6207512" y="3383277"/>
            <a:ext cx="1572271" cy="86409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8000">
                <a:schemeClr val="bg1"/>
              </a:gs>
              <a:gs pos="100000">
                <a:schemeClr val="tx1"/>
              </a:gs>
            </a:gsLst>
            <a:lin ang="1620000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кг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694234" y="3356992"/>
            <a:ext cx="2517899" cy="936104"/>
            <a:chOff x="1838077" y="3501008"/>
            <a:chExt cx="3240360" cy="936104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>
              <a:off x="1838077" y="3501008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838077" y="4437112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1869608" y="3501008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/>
        </p:nvGrpSpPr>
        <p:grpSpPr>
          <a:xfrm>
            <a:off x="746051" y="3388742"/>
            <a:ext cx="1649834" cy="865215"/>
            <a:chOff x="1831566" y="3534916"/>
            <a:chExt cx="868226" cy="865215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907708" y="3534916"/>
              <a:ext cx="288024" cy="864096"/>
              <a:chOff x="1907708" y="3531096"/>
              <a:chExt cx="288024" cy="906016"/>
            </a:xfrm>
          </p:grpSpPr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Группа 50"/>
            <p:cNvGrpSpPr/>
            <p:nvPr/>
          </p:nvGrpSpPr>
          <p:grpSpPr>
            <a:xfrm>
              <a:off x="2195732" y="3536035"/>
              <a:ext cx="288024" cy="864096"/>
              <a:chOff x="1907708" y="3531096"/>
              <a:chExt cx="288024" cy="906016"/>
            </a:xfrm>
          </p:grpSpPr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Группа 51"/>
            <p:cNvGrpSpPr/>
            <p:nvPr/>
          </p:nvGrpSpPr>
          <p:grpSpPr>
            <a:xfrm>
              <a:off x="2483756" y="3536738"/>
              <a:ext cx="216036" cy="860453"/>
              <a:chOff x="1907708" y="3534916"/>
              <a:chExt cx="216036" cy="902196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 flipH="1">
                <a:off x="2051720" y="3982081"/>
                <a:ext cx="72024" cy="45121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3" name="Прямая соединительная линия 52"/>
            <p:cNvCxnSpPr/>
            <p:nvPr/>
          </p:nvCxnSpPr>
          <p:spPr>
            <a:xfrm flipH="1">
              <a:off x="1831566" y="3550123"/>
              <a:ext cx="76142" cy="45494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4325743" y="3400952"/>
            <a:ext cx="1792158" cy="848184"/>
            <a:chOff x="4457627" y="3400952"/>
            <a:chExt cx="1792158" cy="848184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4461644" y="3400952"/>
              <a:ext cx="1788141" cy="46957"/>
              <a:chOff x="4461644" y="3400952"/>
              <a:chExt cx="1788141" cy="46957"/>
            </a:xfrm>
          </p:grpSpPr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Группа 41"/>
            <p:cNvGrpSpPr/>
            <p:nvPr/>
          </p:nvGrpSpPr>
          <p:grpSpPr>
            <a:xfrm flipV="1">
              <a:off x="4457627" y="4202179"/>
              <a:ext cx="1788141" cy="46957"/>
              <a:chOff x="4461644" y="3400952"/>
              <a:chExt cx="1788141" cy="46957"/>
            </a:xfrm>
          </p:grpSpPr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47" name="Объект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118212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49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2987824" y="4725144"/>
            <a:ext cx="2517899" cy="936104"/>
            <a:chOff x="1838077" y="3501008"/>
            <a:chExt cx="3240360" cy="936104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1838077" y="3501008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1838077" y="4437112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1869608" y="3501008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Прямоугольник 61"/>
          <p:cNvSpPr/>
          <p:nvPr/>
        </p:nvSpPr>
        <p:spPr>
          <a:xfrm>
            <a:off x="3030478" y="4759052"/>
            <a:ext cx="2468895" cy="864096"/>
          </a:xfrm>
          <a:prstGeom prst="rect">
            <a:avLst/>
          </a:prstGeom>
          <a:pattFill prst="lgConfetti">
            <a:fgClr>
              <a:schemeClr val="tx1"/>
            </a:fgClr>
            <a:bgClr>
              <a:srgbClr val="FF9999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207512" y="3383277"/>
            <a:ext cx="1572271" cy="86409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8000">
                <a:schemeClr val="bg1"/>
              </a:gs>
              <a:gs pos="100000">
                <a:schemeClr val="tx1"/>
              </a:gs>
            </a:gsLst>
            <a:lin ang="1620000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кг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694234" y="3356992"/>
            <a:ext cx="2517899" cy="936104"/>
            <a:chOff x="1838077" y="3501008"/>
            <a:chExt cx="3240360" cy="936104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1838077" y="3501008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838077" y="4437112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1869608" y="3501008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>
            <a:off x="746051" y="3388742"/>
            <a:ext cx="1649834" cy="865215"/>
            <a:chOff x="1831566" y="3534916"/>
            <a:chExt cx="868226" cy="865215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1907708" y="3534916"/>
              <a:ext cx="288024" cy="864096"/>
              <a:chOff x="1907708" y="3531096"/>
              <a:chExt cx="288024" cy="906016"/>
            </a:xfrm>
          </p:grpSpPr>
          <p:cxnSp>
            <p:nvCxnSpPr>
              <p:cNvPr id="59" name="Прямая соединительная линия 58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Группа 51"/>
            <p:cNvGrpSpPr/>
            <p:nvPr/>
          </p:nvGrpSpPr>
          <p:grpSpPr>
            <a:xfrm>
              <a:off x="2195732" y="3536035"/>
              <a:ext cx="288024" cy="864096"/>
              <a:chOff x="1907708" y="3531096"/>
              <a:chExt cx="288024" cy="906016"/>
            </a:xfrm>
          </p:grpSpPr>
          <p:cxnSp>
            <p:nvCxnSpPr>
              <p:cNvPr id="57" name="Прямая соединительная линия 56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Группа 52"/>
            <p:cNvGrpSpPr/>
            <p:nvPr/>
          </p:nvGrpSpPr>
          <p:grpSpPr>
            <a:xfrm>
              <a:off x="2483756" y="3536738"/>
              <a:ext cx="216036" cy="860453"/>
              <a:chOff x="1907708" y="3534916"/>
              <a:chExt cx="216036" cy="902196"/>
            </a:xfrm>
          </p:grpSpPr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 flipH="1">
                <a:off x="2051720" y="3982081"/>
                <a:ext cx="72024" cy="45121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Прямая соединительная линия 53"/>
            <p:cNvCxnSpPr/>
            <p:nvPr/>
          </p:nvCxnSpPr>
          <p:spPr>
            <a:xfrm flipH="1">
              <a:off x="1831566" y="3550123"/>
              <a:ext cx="76142" cy="45494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AutoShape 26"/>
          <p:cNvSpPr>
            <a:spLocks noChangeArrowheads="1"/>
          </p:cNvSpPr>
          <p:nvPr/>
        </p:nvSpPr>
        <p:spPr bwMode="auto">
          <a:xfrm rot="2251221">
            <a:off x="3739422" y="4735796"/>
            <a:ext cx="1080050" cy="988309"/>
          </a:xfrm>
          <a:prstGeom prst="irregularSeal2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39" name="Группа 38"/>
          <p:cNvGrpSpPr/>
          <p:nvPr/>
        </p:nvGrpSpPr>
        <p:grpSpPr>
          <a:xfrm>
            <a:off x="4325743" y="3400952"/>
            <a:ext cx="1792158" cy="848184"/>
            <a:chOff x="4457627" y="3400952"/>
            <a:chExt cx="1792158" cy="848184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4461644" y="3400952"/>
              <a:ext cx="1788141" cy="46957"/>
              <a:chOff x="4461644" y="3400952"/>
              <a:chExt cx="1788141" cy="46957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Группа 40"/>
            <p:cNvGrpSpPr/>
            <p:nvPr/>
          </p:nvGrpSpPr>
          <p:grpSpPr>
            <a:xfrm flipV="1">
              <a:off x="4457627" y="4202179"/>
              <a:ext cx="1788141" cy="46957"/>
              <a:chOff x="4461644" y="3400952"/>
              <a:chExt cx="1788141" cy="46957"/>
            </a:xfrm>
          </p:grpSpPr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46" name="Объект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063162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3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6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95936" y="4715618"/>
            <a:ext cx="1460832" cy="949603"/>
          </a:xfrm>
          <a:prstGeom prst="cloudCallout">
            <a:avLst>
              <a:gd name="adj1" fmla="val -4963"/>
              <a:gd name="adj2" fmla="val 12786"/>
            </a:avLst>
          </a:prstGeom>
          <a:gradFill flip="none" rotWithShape="1">
            <a:gsLst>
              <a:gs pos="0">
                <a:schemeClr val="bg1"/>
              </a:gs>
              <a:gs pos="23000">
                <a:schemeClr val="bg1"/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</a:rPr>
              <a:t>1 кг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87824" y="4725144"/>
            <a:ext cx="2517899" cy="936104"/>
            <a:chOff x="2987824" y="4725144"/>
            <a:chExt cx="2517899" cy="936104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2987824" y="4725144"/>
              <a:ext cx="2517899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987824" y="5661248"/>
              <a:ext cx="2517899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3012325" y="4725144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Прямоугольник 61"/>
          <p:cNvSpPr/>
          <p:nvPr/>
        </p:nvSpPr>
        <p:spPr>
          <a:xfrm>
            <a:off x="3030478" y="4759052"/>
            <a:ext cx="2468895" cy="864096"/>
          </a:xfrm>
          <a:prstGeom prst="rect">
            <a:avLst/>
          </a:prstGeom>
          <a:pattFill prst="pct10">
            <a:fgClr>
              <a:schemeClr val="tx1"/>
            </a:fgClr>
            <a:bgClr>
              <a:srgbClr val="FFCCCC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207512" y="3383277"/>
            <a:ext cx="1572271" cy="86409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8000">
                <a:schemeClr val="bg1"/>
              </a:gs>
              <a:gs pos="100000">
                <a:schemeClr val="tx1"/>
              </a:gs>
            </a:gsLst>
            <a:lin ang="16200000" scaled="1"/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кг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694234" y="3356992"/>
            <a:ext cx="2517899" cy="936104"/>
            <a:chOff x="1838077" y="3501008"/>
            <a:chExt cx="3240360" cy="936104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1838077" y="3501008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838077" y="4437112"/>
              <a:ext cx="3240360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1869608" y="3501008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>
            <a:off x="746051" y="3388742"/>
            <a:ext cx="1649834" cy="865215"/>
            <a:chOff x="1831566" y="3534916"/>
            <a:chExt cx="868226" cy="865215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1907708" y="3534916"/>
              <a:ext cx="288024" cy="864096"/>
              <a:chOff x="1907708" y="3531096"/>
              <a:chExt cx="288024" cy="906016"/>
            </a:xfrm>
          </p:grpSpPr>
          <p:cxnSp>
            <p:nvCxnSpPr>
              <p:cNvPr id="59" name="Прямая соединительная линия 58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Группа 51"/>
            <p:cNvGrpSpPr/>
            <p:nvPr/>
          </p:nvGrpSpPr>
          <p:grpSpPr>
            <a:xfrm>
              <a:off x="2195732" y="3536035"/>
              <a:ext cx="288024" cy="864096"/>
              <a:chOff x="1907708" y="3531096"/>
              <a:chExt cx="288024" cy="906016"/>
            </a:xfrm>
          </p:grpSpPr>
          <p:cxnSp>
            <p:nvCxnSpPr>
              <p:cNvPr id="57" name="Прямая соединительная линия 56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 flipH="1">
                <a:off x="2051720" y="353109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Группа 52"/>
            <p:cNvGrpSpPr/>
            <p:nvPr/>
          </p:nvGrpSpPr>
          <p:grpSpPr>
            <a:xfrm>
              <a:off x="2483756" y="3536738"/>
              <a:ext cx="216036" cy="860453"/>
              <a:chOff x="1907708" y="3534916"/>
              <a:chExt cx="216036" cy="902196"/>
            </a:xfrm>
          </p:grpSpPr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1907708" y="3534916"/>
                <a:ext cx="144012" cy="90219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 flipH="1">
                <a:off x="2051720" y="3982081"/>
                <a:ext cx="72024" cy="45121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Прямая соединительная линия 53"/>
            <p:cNvCxnSpPr/>
            <p:nvPr/>
          </p:nvCxnSpPr>
          <p:spPr>
            <a:xfrm flipH="1">
              <a:off x="1831566" y="3550123"/>
              <a:ext cx="76142" cy="45494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>
            <a:grpSpLocks/>
          </p:cNvGrpSpPr>
          <p:nvPr/>
        </p:nvGrpSpPr>
        <p:grpSpPr bwMode="auto">
          <a:xfrm>
            <a:off x="3075755" y="4785194"/>
            <a:ext cx="2402316" cy="804290"/>
            <a:chOff x="3292655" y="5301208"/>
            <a:chExt cx="2399607" cy="803713"/>
          </a:xfrm>
        </p:grpSpPr>
        <p:sp>
          <p:nvSpPr>
            <p:cNvPr id="34" name="Стрелка вверх 33"/>
            <p:cNvSpPr/>
            <p:nvPr/>
          </p:nvSpPr>
          <p:spPr>
            <a:xfrm>
              <a:off x="4247129" y="5301208"/>
              <a:ext cx="483641" cy="575848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Стрелка вверх 37"/>
            <p:cNvSpPr/>
            <p:nvPr/>
          </p:nvSpPr>
          <p:spPr>
            <a:xfrm flipV="1">
              <a:off x="4247129" y="5529072"/>
              <a:ext cx="483641" cy="575849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" name="Стрелка вверх 38"/>
            <p:cNvSpPr/>
            <p:nvPr/>
          </p:nvSpPr>
          <p:spPr>
            <a:xfrm rot="5400000">
              <a:off x="5161743" y="5421109"/>
              <a:ext cx="485426" cy="575612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0" name="Стрелка вверх 39"/>
            <p:cNvSpPr/>
            <p:nvPr/>
          </p:nvSpPr>
          <p:spPr>
            <a:xfrm rot="16200000">
              <a:off x="3337749" y="5421109"/>
              <a:ext cx="485426" cy="575613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330304" y="5949280"/>
            <a:ext cx="303358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latin typeface="+mn-lt"/>
              </a:rPr>
              <a:t>Корпус</a:t>
            </a:r>
            <a:br>
              <a:rPr lang="ru-RU" sz="2400" b="1" dirty="0" smtClean="0">
                <a:latin typeface="+mn-lt"/>
              </a:rPr>
            </a:br>
            <a:r>
              <a:rPr lang="ru-RU" b="1" dirty="0" smtClean="0">
                <a:solidFill>
                  <a:srgbClr val="0000FF"/>
                </a:solidFill>
                <a:latin typeface="+mn-lt"/>
              </a:rPr>
              <a:t>(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летательный аппарат)</a:t>
            </a:r>
          </a:p>
          <a:p>
            <a:pPr algn="ctr" eaLnBrk="1" hangingPunct="1">
              <a:defRPr/>
            </a:pPr>
            <a:endParaRPr lang="ru-RU" sz="2400" b="1" dirty="0" smtClean="0">
              <a:latin typeface="+mn-lt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5868144" y="5949280"/>
            <a:ext cx="244827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latin typeface="+mn-lt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Топливо </a:t>
            </a:r>
            <a:r>
              <a:rPr lang="ru-RU" sz="1800" dirty="0">
                <a:solidFill>
                  <a:srgbClr val="0000FF"/>
                </a:solidFill>
              </a:rPr>
              <a:t>(рабочее тело)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4325743" y="3400952"/>
            <a:ext cx="1792158" cy="848184"/>
            <a:chOff x="4457627" y="3400952"/>
            <a:chExt cx="1792158" cy="848184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4461644" y="3400952"/>
              <a:ext cx="1788141" cy="46957"/>
              <a:chOff x="4461644" y="3400952"/>
              <a:chExt cx="1788141" cy="46957"/>
            </a:xfrm>
          </p:grpSpPr>
          <p:cxnSp>
            <p:nvCxnSpPr>
              <p:cNvPr id="63" name="Прямая соединительная линия 62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Группа 46"/>
            <p:cNvGrpSpPr/>
            <p:nvPr/>
          </p:nvGrpSpPr>
          <p:grpSpPr>
            <a:xfrm flipV="1">
              <a:off x="4457627" y="4202179"/>
              <a:ext cx="1788141" cy="46957"/>
              <a:chOff x="4461644" y="3400952"/>
              <a:chExt cx="1788141" cy="46957"/>
            </a:xfrm>
          </p:grpSpPr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Группа 64"/>
          <p:cNvGrpSpPr/>
          <p:nvPr/>
        </p:nvGrpSpPr>
        <p:grpSpPr>
          <a:xfrm>
            <a:off x="4310344" y="4804272"/>
            <a:ext cx="1792158" cy="848184"/>
            <a:chOff x="4457627" y="3400952"/>
            <a:chExt cx="1792158" cy="848184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4461644" y="3400952"/>
              <a:ext cx="1788141" cy="46957"/>
              <a:chOff x="4461644" y="3400952"/>
              <a:chExt cx="1788141" cy="46957"/>
            </a:xfrm>
          </p:grpSpPr>
          <p:cxnSp>
            <p:nvCxnSpPr>
              <p:cNvPr id="70" name="Прямая соединительная линия 69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Группа 66"/>
            <p:cNvGrpSpPr/>
            <p:nvPr/>
          </p:nvGrpSpPr>
          <p:grpSpPr>
            <a:xfrm flipV="1">
              <a:off x="4457627" y="4202179"/>
              <a:ext cx="1788141" cy="46957"/>
              <a:chOff x="4461644" y="3400952"/>
              <a:chExt cx="1788141" cy="46957"/>
            </a:xfrm>
          </p:grpSpPr>
          <p:cxnSp>
            <p:nvCxnSpPr>
              <p:cNvPr id="68" name="Прямая соединительная линия 67"/>
              <p:cNvCxnSpPr/>
              <p:nvPr/>
            </p:nvCxnSpPr>
            <p:spPr>
              <a:xfrm>
                <a:off x="4665609" y="3400952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Прямая соединительная линия 68"/>
              <p:cNvCxnSpPr/>
              <p:nvPr/>
            </p:nvCxnSpPr>
            <p:spPr>
              <a:xfrm>
                <a:off x="4461644" y="3447909"/>
                <a:ext cx="15841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74" name="Объект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37977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8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TextBox 71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07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3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0.25 -2.96296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2" grpId="0" animBg="1"/>
      <p:bldP spid="36" grpId="0"/>
      <p:bldP spid="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6279520" y="4715618"/>
            <a:ext cx="1460832" cy="949603"/>
          </a:xfrm>
          <a:prstGeom prst="cloudCallout">
            <a:avLst>
              <a:gd name="adj1" fmla="val -4963"/>
              <a:gd name="adj2" fmla="val 12786"/>
            </a:avLst>
          </a:prstGeom>
          <a:gradFill flip="none" rotWithShape="1">
            <a:gsLst>
              <a:gs pos="0">
                <a:schemeClr val="bg1"/>
              </a:gs>
              <a:gs pos="23000">
                <a:schemeClr val="bg1"/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 кг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683568" y="4725144"/>
            <a:ext cx="2517899" cy="936104"/>
            <a:chOff x="2987824" y="4725144"/>
            <a:chExt cx="2517899" cy="936104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2987824" y="4725144"/>
              <a:ext cx="2517899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987824" y="5661248"/>
              <a:ext cx="2517899" cy="0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3012325" y="4725144"/>
              <a:ext cx="0" cy="936104"/>
            </a:xfrm>
            <a:prstGeom prst="line">
              <a:avLst/>
            </a:prstGeom>
            <a:ln w="63500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6" name="Объект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899123"/>
              </p:ext>
            </p:extLst>
          </p:nvPr>
        </p:nvGraphicFramePr>
        <p:xfrm>
          <a:off x="2424113" y="2711450"/>
          <a:ext cx="4397375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34" name="Уравнение" r:id="rId3" imgW="1320480" imgH="431640" progId="Equation.3">
                  <p:embed/>
                </p:oleObj>
              </mc:Choice>
              <mc:Fallback>
                <p:oleObj name="Уравнение" r:id="rId3" imgW="1320480" imgH="431640" progId="Equation.3">
                  <p:embed/>
                  <p:pic>
                    <p:nvPicPr>
                      <p:cNvPr id="36" name="Объект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3" y="2711450"/>
                        <a:ext cx="4397375" cy="1438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0" y="4149725"/>
            <a:ext cx="9144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Скорость ЛА, при мгновенном сгорании топлива</a:t>
            </a:r>
            <a:endParaRPr lang="ru-RU" sz="2000" b="1" baseline="30000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816096"/>
            <a:ext cx="4608511" cy="1296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30304" y="5949280"/>
            <a:ext cx="303358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latin typeface="+mn-lt"/>
              </a:rPr>
              <a:t>Корпус</a:t>
            </a:r>
            <a:br>
              <a:rPr lang="ru-RU" sz="2400" b="1" dirty="0" smtClean="0">
                <a:latin typeface="+mn-lt"/>
              </a:rPr>
            </a:br>
            <a:r>
              <a:rPr lang="ru-RU" b="1" dirty="0" smtClean="0">
                <a:solidFill>
                  <a:srgbClr val="0000FF"/>
                </a:solidFill>
                <a:latin typeface="+mn-lt"/>
              </a:rPr>
              <a:t>(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летательный аппарат)</a:t>
            </a:r>
          </a:p>
          <a:p>
            <a:pPr algn="ctr" eaLnBrk="1" hangingPunct="1">
              <a:defRPr/>
            </a:pPr>
            <a:endParaRPr lang="ru-RU" sz="2400" b="1" dirty="0" smtClean="0">
              <a:latin typeface="+mn-lt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5868144" y="5949280"/>
            <a:ext cx="244827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latin typeface="+mn-lt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Топливо </a:t>
            </a:r>
            <a:r>
              <a:rPr lang="ru-RU" sz="1800" dirty="0">
                <a:solidFill>
                  <a:srgbClr val="0000FF"/>
                </a:solidFill>
              </a:rPr>
              <a:t>(рабочее тело)</a:t>
            </a:r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37977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35" name="Equation" r:id="rId5" imgW="977760" imgH="431640" progId="Equation.3">
                  <p:embed/>
                </p:oleObj>
              </mc:Choice>
              <mc:Fallback>
                <p:oleObj name="Equation" r:id="rId5" imgW="977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94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вал 34"/>
          <p:cNvSpPr/>
          <p:nvPr/>
        </p:nvSpPr>
        <p:spPr>
          <a:xfrm>
            <a:off x="5004048" y="3923070"/>
            <a:ext cx="362136" cy="3621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лок-схема: процесс 1"/>
          <p:cNvSpPr/>
          <p:nvPr/>
        </p:nvSpPr>
        <p:spPr>
          <a:xfrm>
            <a:off x="6590" y="5229200"/>
            <a:ext cx="9137410" cy="576262"/>
          </a:xfrm>
          <a:prstGeom prst="flowChartProcess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2745494" y="3679265"/>
            <a:ext cx="2689957" cy="1554745"/>
            <a:chOff x="3106179" y="4813883"/>
            <a:chExt cx="2689957" cy="1554745"/>
          </a:xfrm>
        </p:grpSpPr>
        <p:sp>
          <p:nvSpPr>
            <p:cNvPr id="37" name="Блок-схема: задержка 12"/>
            <p:cNvSpPr/>
            <p:nvPr/>
          </p:nvSpPr>
          <p:spPr>
            <a:xfrm rot="10800000">
              <a:off x="3532893" y="4928321"/>
              <a:ext cx="2263243" cy="618232"/>
            </a:xfrm>
            <a:custGeom>
              <a:avLst/>
              <a:gdLst>
                <a:gd name="connsiteX0" fmla="*/ 0 w 2268109"/>
                <a:gd name="connsiteY0" fmla="*/ 0 h 612648"/>
                <a:gd name="connsiteX1" fmla="*/ 1134055 w 2268109"/>
                <a:gd name="connsiteY1" fmla="*/ 0 h 612648"/>
                <a:gd name="connsiteX2" fmla="*/ 2268110 w 2268109"/>
                <a:gd name="connsiteY2" fmla="*/ 306324 h 612648"/>
                <a:gd name="connsiteX3" fmla="*/ 1134055 w 2268109"/>
                <a:gd name="connsiteY3" fmla="*/ 612648 h 612648"/>
                <a:gd name="connsiteX4" fmla="*/ 0 w 2268109"/>
                <a:gd name="connsiteY4" fmla="*/ 612648 h 612648"/>
                <a:gd name="connsiteX5" fmla="*/ 0 w 2268109"/>
                <a:gd name="connsiteY5" fmla="*/ 0 h 612648"/>
                <a:gd name="connsiteX0" fmla="*/ 0 w 2268981"/>
                <a:gd name="connsiteY0" fmla="*/ 2792 h 618232"/>
                <a:gd name="connsiteX1" fmla="*/ 1134055 w 2268981"/>
                <a:gd name="connsiteY1" fmla="*/ 2792 h 618232"/>
                <a:gd name="connsiteX2" fmla="*/ 2268110 w 2268981"/>
                <a:gd name="connsiteY2" fmla="*/ 309116 h 618232"/>
                <a:gd name="connsiteX3" fmla="*/ 1134055 w 2268981"/>
                <a:gd name="connsiteY3" fmla="*/ 615440 h 618232"/>
                <a:gd name="connsiteX4" fmla="*/ 0 w 2268981"/>
                <a:gd name="connsiteY4" fmla="*/ 615440 h 618232"/>
                <a:gd name="connsiteX5" fmla="*/ 0 w 2268981"/>
                <a:gd name="connsiteY5" fmla="*/ 2792 h 618232"/>
                <a:gd name="connsiteX0" fmla="*/ 6350 w 2268981"/>
                <a:gd name="connsiteY0" fmla="*/ 104392 h 618232"/>
                <a:gd name="connsiteX1" fmla="*/ 1134055 w 2268981"/>
                <a:gd name="connsiteY1" fmla="*/ 2792 h 618232"/>
                <a:gd name="connsiteX2" fmla="*/ 2268110 w 2268981"/>
                <a:gd name="connsiteY2" fmla="*/ 309116 h 618232"/>
                <a:gd name="connsiteX3" fmla="*/ 1134055 w 2268981"/>
                <a:gd name="connsiteY3" fmla="*/ 615440 h 618232"/>
                <a:gd name="connsiteX4" fmla="*/ 0 w 2268981"/>
                <a:gd name="connsiteY4" fmla="*/ 615440 h 618232"/>
                <a:gd name="connsiteX5" fmla="*/ 6350 w 2268981"/>
                <a:gd name="connsiteY5" fmla="*/ 104392 h 618232"/>
                <a:gd name="connsiteX0" fmla="*/ 612 w 2263243"/>
                <a:gd name="connsiteY0" fmla="*/ 104392 h 618232"/>
                <a:gd name="connsiteX1" fmla="*/ 1128317 w 2263243"/>
                <a:gd name="connsiteY1" fmla="*/ 2792 h 618232"/>
                <a:gd name="connsiteX2" fmla="*/ 2262372 w 2263243"/>
                <a:gd name="connsiteY2" fmla="*/ 309116 h 618232"/>
                <a:gd name="connsiteX3" fmla="*/ 1128317 w 2263243"/>
                <a:gd name="connsiteY3" fmla="*/ 615440 h 618232"/>
                <a:gd name="connsiteX4" fmla="*/ 612 w 2263243"/>
                <a:gd name="connsiteY4" fmla="*/ 520190 h 618232"/>
                <a:gd name="connsiteX5" fmla="*/ 612 w 2263243"/>
                <a:gd name="connsiteY5" fmla="*/ 104392 h 61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3243" h="618232">
                  <a:moveTo>
                    <a:pt x="612" y="104392"/>
                  </a:moveTo>
                  <a:lnTo>
                    <a:pt x="1128317" y="2792"/>
                  </a:lnTo>
                  <a:cubicBezTo>
                    <a:pt x="1754638" y="2792"/>
                    <a:pt x="2236972" y="-50562"/>
                    <a:pt x="2262372" y="309116"/>
                  </a:cubicBezTo>
                  <a:cubicBezTo>
                    <a:pt x="2287772" y="668794"/>
                    <a:pt x="1754638" y="615440"/>
                    <a:pt x="1128317" y="615440"/>
                  </a:cubicBezTo>
                  <a:lnTo>
                    <a:pt x="612" y="520190"/>
                  </a:lnTo>
                  <a:cubicBezTo>
                    <a:pt x="2729" y="349841"/>
                    <a:pt x="-1505" y="274741"/>
                    <a:pt x="612" y="104392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3106179" y="5205899"/>
              <a:ext cx="323850" cy="79553"/>
            </a:xfrm>
            <a:custGeom>
              <a:avLst/>
              <a:gdLst>
                <a:gd name="connsiteX0" fmla="*/ 323850 w 323850"/>
                <a:gd name="connsiteY0" fmla="*/ 39201 h 79553"/>
                <a:gd name="connsiteX1" fmla="*/ 241300 w 323850"/>
                <a:gd name="connsiteY1" fmla="*/ 1101 h 79553"/>
                <a:gd name="connsiteX2" fmla="*/ 165100 w 323850"/>
                <a:gd name="connsiteY2" fmla="*/ 77301 h 79553"/>
                <a:gd name="connsiteX3" fmla="*/ 0 w 323850"/>
                <a:gd name="connsiteY3" fmla="*/ 51901 h 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79553">
                  <a:moveTo>
                    <a:pt x="323850" y="39201"/>
                  </a:moveTo>
                  <a:cubicBezTo>
                    <a:pt x="295804" y="16976"/>
                    <a:pt x="267758" y="-5249"/>
                    <a:pt x="241300" y="1101"/>
                  </a:cubicBezTo>
                  <a:cubicBezTo>
                    <a:pt x="214842" y="7451"/>
                    <a:pt x="205316" y="68834"/>
                    <a:pt x="165100" y="77301"/>
                  </a:cubicBezTo>
                  <a:cubicBezTo>
                    <a:pt x="124884" y="85768"/>
                    <a:pt x="62442" y="68834"/>
                    <a:pt x="0" y="51901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задержка 38"/>
            <p:cNvSpPr/>
            <p:nvPr/>
          </p:nvSpPr>
          <p:spPr>
            <a:xfrm rot="16200000">
              <a:off x="4111043" y="4903588"/>
              <a:ext cx="392016" cy="212605"/>
            </a:xfrm>
            <a:prstGeom prst="flowChartDelay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3569627" y="5144492"/>
              <a:ext cx="1224136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3715739" y="5290604"/>
              <a:ext cx="931912" cy="9319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2" name="Прямая соединительная линия 41"/>
            <p:cNvCxnSpPr>
              <a:stCxn id="41" idx="0"/>
              <a:endCxn id="41" idx="4"/>
            </p:cNvCxnSpPr>
            <p:nvPr/>
          </p:nvCxnSpPr>
          <p:spPr>
            <a:xfrm>
              <a:off x="4181695" y="5290604"/>
              <a:ext cx="0" cy="931912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>
              <a:stCxn id="41" idx="2"/>
              <a:endCxn id="41" idx="6"/>
            </p:cNvCxnSpPr>
            <p:nvPr/>
          </p:nvCxnSpPr>
          <p:spPr>
            <a:xfrm>
              <a:off x="3715739" y="5756560"/>
              <a:ext cx="931912" cy="0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>
              <a:stCxn id="41" idx="1"/>
              <a:endCxn id="41" idx="5"/>
            </p:cNvCxnSpPr>
            <p:nvPr/>
          </p:nvCxnSpPr>
          <p:spPr>
            <a:xfrm>
              <a:off x="3852214" y="5427079"/>
              <a:ext cx="658962" cy="658962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>
              <a:stCxn id="41" idx="7"/>
              <a:endCxn id="41" idx="3"/>
            </p:cNvCxnSpPr>
            <p:nvPr/>
          </p:nvCxnSpPr>
          <p:spPr>
            <a:xfrm flipH="1">
              <a:off x="3852214" y="5427079"/>
              <a:ext cx="658962" cy="658962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Овал 45"/>
            <p:cNvSpPr/>
            <p:nvPr/>
          </p:nvSpPr>
          <p:spPr>
            <a:xfrm flipV="1">
              <a:off x="4105371" y="5680236"/>
              <a:ext cx="152648" cy="1526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Блок-схема: сохраненные данные 46"/>
            <p:cNvSpPr/>
            <p:nvPr/>
          </p:nvSpPr>
          <p:spPr>
            <a:xfrm>
              <a:off x="3419079" y="5109170"/>
              <a:ext cx="131172" cy="244963"/>
            </a:xfrm>
            <a:prstGeom prst="flowChartOnlineStorag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507459" y="3907897"/>
            <a:ext cx="1080120" cy="402852"/>
            <a:chOff x="5507459" y="3907897"/>
            <a:chExt cx="1080120" cy="402852"/>
          </a:xfrm>
        </p:grpSpPr>
        <p:cxnSp>
          <p:nvCxnSpPr>
            <p:cNvPr id="50" name="Прямая со стрелкой 49"/>
            <p:cNvCxnSpPr/>
            <p:nvPr/>
          </p:nvCxnSpPr>
          <p:spPr>
            <a:xfrm>
              <a:off x="5507459" y="3907897"/>
              <a:ext cx="108012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oli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/>
            <p:cNvCxnSpPr/>
            <p:nvPr/>
          </p:nvCxnSpPr>
          <p:spPr>
            <a:xfrm>
              <a:off x="5507459" y="4008610"/>
              <a:ext cx="108012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oli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>
              <a:off x="5507459" y="4109323"/>
              <a:ext cx="108012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oli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5507459" y="4310749"/>
              <a:ext cx="108012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oli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>
              <a:off x="5507459" y="4210036"/>
              <a:ext cx="108012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oli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6259804" y="3429000"/>
            <a:ext cx="798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ru-RU" sz="2400" baseline="-25000" dirty="0">
                <a:cs typeface="Arial" panose="020B0604020202020204" pitchFamily="34" charset="0"/>
              </a:rPr>
              <a:t>газа</a:t>
            </a:r>
            <a:endParaRPr lang="ru-RU" sz="2400" i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486631" y="3632075"/>
            <a:ext cx="1693881" cy="478982"/>
            <a:chOff x="7270607" y="3632075"/>
            <a:chExt cx="1693881" cy="478982"/>
          </a:xfrm>
        </p:grpSpPr>
        <p:cxnSp>
          <p:nvCxnSpPr>
            <p:cNvPr id="48" name="Прямая со стрелкой 47"/>
            <p:cNvCxnSpPr/>
            <p:nvPr/>
          </p:nvCxnSpPr>
          <p:spPr>
            <a:xfrm>
              <a:off x="7270607" y="4111057"/>
              <a:ext cx="108012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7974528" y="3632075"/>
              <a:ext cx="9899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 smtClean="0">
                  <a:cs typeface="Arial" panose="020B0604020202020204" pitchFamily="34" charset="0"/>
                </a:rPr>
                <a:t>v</a:t>
              </a:r>
              <a:r>
                <a:rPr lang="ru-RU" sz="2400" baseline="-25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груз</a:t>
              </a:r>
              <a:r>
                <a:rPr lang="ru-RU" sz="2400" baseline="-25000" dirty="0" smtClean="0">
                  <a:cs typeface="Arial" panose="020B0604020202020204" pitchFamily="34" charset="0"/>
                </a:rPr>
                <a:t>а</a:t>
              </a:r>
              <a:endParaRPr lang="ru-RU" sz="24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78144" y="3621706"/>
            <a:ext cx="1174379" cy="489351"/>
            <a:chOff x="478144" y="3621706"/>
            <a:chExt cx="1174379" cy="489351"/>
          </a:xfrm>
        </p:grpSpPr>
        <p:cxnSp>
          <p:nvCxnSpPr>
            <p:cNvPr id="49" name="Прямая со стрелкой 48"/>
            <p:cNvCxnSpPr/>
            <p:nvPr/>
          </p:nvCxnSpPr>
          <p:spPr>
            <a:xfrm flipH="1">
              <a:off x="600637" y="4111057"/>
              <a:ext cx="1051886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soli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478144" y="3621706"/>
              <a:ext cx="7569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cs typeface="Arial" panose="020B0604020202020204" pitchFamily="34" charset="0"/>
                </a:rPr>
                <a:t>F=</a:t>
              </a:r>
              <a:r>
                <a:rPr lang="ru-RU" sz="24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</a:t>
              </a:r>
              <a:endParaRPr lang="ru-RU" sz="2400" i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59" name="Прямая со стрелкой 58"/>
          <p:cNvCxnSpPr/>
          <p:nvPr/>
        </p:nvCxnSpPr>
        <p:spPr>
          <a:xfrm>
            <a:off x="25400" y="5244793"/>
            <a:ext cx="9144000" cy="0"/>
          </a:xfrm>
          <a:prstGeom prst="straightConnector1">
            <a:avLst/>
          </a:prstGeom>
          <a:ln w="15875">
            <a:solidFill>
              <a:schemeClr val="tx1"/>
            </a:solidFill>
            <a:prstDash val="solid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3062206" y="3674455"/>
            <a:ext cx="2377057" cy="1554745"/>
            <a:chOff x="2405228" y="4813883"/>
            <a:chExt cx="2377057" cy="1554745"/>
          </a:xfrm>
        </p:grpSpPr>
        <p:sp>
          <p:nvSpPr>
            <p:cNvPr id="25" name="Блок-схема: задержка 12"/>
            <p:cNvSpPr/>
            <p:nvPr/>
          </p:nvSpPr>
          <p:spPr>
            <a:xfrm rot="10800000">
              <a:off x="2519042" y="4928321"/>
              <a:ext cx="2263243" cy="618232"/>
            </a:xfrm>
            <a:custGeom>
              <a:avLst/>
              <a:gdLst>
                <a:gd name="connsiteX0" fmla="*/ 0 w 2268109"/>
                <a:gd name="connsiteY0" fmla="*/ 0 h 612648"/>
                <a:gd name="connsiteX1" fmla="*/ 1134055 w 2268109"/>
                <a:gd name="connsiteY1" fmla="*/ 0 h 612648"/>
                <a:gd name="connsiteX2" fmla="*/ 2268110 w 2268109"/>
                <a:gd name="connsiteY2" fmla="*/ 306324 h 612648"/>
                <a:gd name="connsiteX3" fmla="*/ 1134055 w 2268109"/>
                <a:gd name="connsiteY3" fmla="*/ 612648 h 612648"/>
                <a:gd name="connsiteX4" fmla="*/ 0 w 2268109"/>
                <a:gd name="connsiteY4" fmla="*/ 612648 h 612648"/>
                <a:gd name="connsiteX5" fmla="*/ 0 w 2268109"/>
                <a:gd name="connsiteY5" fmla="*/ 0 h 612648"/>
                <a:gd name="connsiteX0" fmla="*/ 0 w 2268981"/>
                <a:gd name="connsiteY0" fmla="*/ 2792 h 618232"/>
                <a:gd name="connsiteX1" fmla="*/ 1134055 w 2268981"/>
                <a:gd name="connsiteY1" fmla="*/ 2792 h 618232"/>
                <a:gd name="connsiteX2" fmla="*/ 2268110 w 2268981"/>
                <a:gd name="connsiteY2" fmla="*/ 309116 h 618232"/>
                <a:gd name="connsiteX3" fmla="*/ 1134055 w 2268981"/>
                <a:gd name="connsiteY3" fmla="*/ 615440 h 618232"/>
                <a:gd name="connsiteX4" fmla="*/ 0 w 2268981"/>
                <a:gd name="connsiteY4" fmla="*/ 615440 h 618232"/>
                <a:gd name="connsiteX5" fmla="*/ 0 w 2268981"/>
                <a:gd name="connsiteY5" fmla="*/ 2792 h 618232"/>
                <a:gd name="connsiteX0" fmla="*/ 6350 w 2268981"/>
                <a:gd name="connsiteY0" fmla="*/ 104392 h 618232"/>
                <a:gd name="connsiteX1" fmla="*/ 1134055 w 2268981"/>
                <a:gd name="connsiteY1" fmla="*/ 2792 h 618232"/>
                <a:gd name="connsiteX2" fmla="*/ 2268110 w 2268981"/>
                <a:gd name="connsiteY2" fmla="*/ 309116 h 618232"/>
                <a:gd name="connsiteX3" fmla="*/ 1134055 w 2268981"/>
                <a:gd name="connsiteY3" fmla="*/ 615440 h 618232"/>
                <a:gd name="connsiteX4" fmla="*/ 0 w 2268981"/>
                <a:gd name="connsiteY4" fmla="*/ 615440 h 618232"/>
                <a:gd name="connsiteX5" fmla="*/ 6350 w 2268981"/>
                <a:gd name="connsiteY5" fmla="*/ 104392 h 618232"/>
                <a:gd name="connsiteX0" fmla="*/ 612 w 2263243"/>
                <a:gd name="connsiteY0" fmla="*/ 104392 h 618232"/>
                <a:gd name="connsiteX1" fmla="*/ 1128317 w 2263243"/>
                <a:gd name="connsiteY1" fmla="*/ 2792 h 618232"/>
                <a:gd name="connsiteX2" fmla="*/ 2262372 w 2263243"/>
                <a:gd name="connsiteY2" fmla="*/ 309116 h 618232"/>
                <a:gd name="connsiteX3" fmla="*/ 1128317 w 2263243"/>
                <a:gd name="connsiteY3" fmla="*/ 615440 h 618232"/>
                <a:gd name="connsiteX4" fmla="*/ 612 w 2263243"/>
                <a:gd name="connsiteY4" fmla="*/ 520190 h 618232"/>
                <a:gd name="connsiteX5" fmla="*/ 612 w 2263243"/>
                <a:gd name="connsiteY5" fmla="*/ 104392 h 61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3243" h="618232">
                  <a:moveTo>
                    <a:pt x="612" y="104392"/>
                  </a:moveTo>
                  <a:lnTo>
                    <a:pt x="1128317" y="2792"/>
                  </a:lnTo>
                  <a:cubicBezTo>
                    <a:pt x="1754638" y="2792"/>
                    <a:pt x="2236972" y="-50562"/>
                    <a:pt x="2262372" y="309116"/>
                  </a:cubicBezTo>
                  <a:cubicBezTo>
                    <a:pt x="2287772" y="668794"/>
                    <a:pt x="1754638" y="615440"/>
                    <a:pt x="1128317" y="615440"/>
                  </a:cubicBezTo>
                  <a:lnTo>
                    <a:pt x="612" y="520190"/>
                  </a:lnTo>
                  <a:cubicBezTo>
                    <a:pt x="2729" y="349841"/>
                    <a:pt x="-1505" y="274741"/>
                    <a:pt x="612" y="104392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/>
                </a:gs>
                <a:gs pos="0">
                  <a:schemeClr val="tx1"/>
                </a:gs>
                <a:gs pos="100000">
                  <a:schemeClr val="tx1"/>
                </a:gs>
              </a:gsLst>
              <a:lin ang="5400000" scaled="0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задержка 25"/>
            <p:cNvSpPr/>
            <p:nvPr/>
          </p:nvSpPr>
          <p:spPr>
            <a:xfrm rot="16200000">
              <a:off x="3097192" y="4903588"/>
              <a:ext cx="392016" cy="212605"/>
            </a:xfrm>
            <a:prstGeom prst="flowChartDelay">
              <a:avLst/>
            </a:prstGeom>
            <a:gradFill flip="none" rotWithShape="1">
              <a:gsLst>
                <a:gs pos="50000">
                  <a:schemeClr val="bg1"/>
                </a:gs>
                <a:gs pos="0">
                  <a:schemeClr val="tx1"/>
                </a:gs>
                <a:gs pos="100000">
                  <a:schemeClr val="tx1"/>
                </a:gs>
              </a:gsLst>
              <a:lin ang="5400000" scaled="0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2555776" y="5144492"/>
              <a:ext cx="1224136" cy="12241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701888" y="5290604"/>
              <a:ext cx="931912" cy="9319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>
              <a:stCxn id="28" idx="0"/>
              <a:endCxn id="28" idx="4"/>
            </p:cNvCxnSpPr>
            <p:nvPr/>
          </p:nvCxnSpPr>
          <p:spPr>
            <a:xfrm>
              <a:off x="3167844" y="5290604"/>
              <a:ext cx="0" cy="93191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stCxn id="28" idx="2"/>
              <a:endCxn id="28" idx="6"/>
            </p:cNvCxnSpPr>
            <p:nvPr/>
          </p:nvCxnSpPr>
          <p:spPr>
            <a:xfrm>
              <a:off x="2701888" y="5756560"/>
              <a:ext cx="931912" cy="0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>
              <a:stCxn id="28" idx="1"/>
              <a:endCxn id="28" idx="5"/>
            </p:cNvCxnSpPr>
            <p:nvPr/>
          </p:nvCxnSpPr>
          <p:spPr>
            <a:xfrm>
              <a:off x="2838363" y="5427079"/>
              <a:ext cx="658962" cy="65896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>
              <a:stCxn id="28" idx="7"/>
              <a:endCxn id="28" idx="3"/>
            </p:cNvCxnSpPr>
            <p:nvPr/>
          </p:nvCxnSpPr>
          <p:spPr>
            <a:xfrm flipH="1">
              <a:off x="2838363" y="5427079"/>
              <a:ext cx="658962" cy="658962"/>
            </a:xfrm>
            <a:prstGeom prst="line">
              <a:avLst/>
            </a:prstGeom>
            <a:ln w="25400">
              <a:solidFill>
                <a:schemeClr val="tx1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Овал 32"/>
            <p:cNvSpPr/>
            <p:nvPr/>
          </p:nvSpPr>
          <p:spPr>
            <a:xfrm flipV="1">
              <a:off x="3091520" y="5680236"/>
              <a:ext cx="152648" cy="15264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сохраненные данные 33"/>
            <p:cNvSpPr/>
            <p:nvPr/>
          </p:nvSpPr>
          <p:spPr>
            <a:xfrm>
              <a:off x="2405228" y="5109170"/>
              <a:ext cx="131172" cy="244963"/>
            </a:xfrm>
            <a:prstGeom prst="flowChartOnlineStorage">
              <a:avLst/>
            </a:prstGeom>
            <a:gradFill flip="none" rotWithShape="1">
              <a:gsLst>
                <a:gs pos="50000">
                  <a:schemeClr val="bg1"/>
                </a:gs>
                <a:gs pos="0">
                  <a:schemeClr val="tx1"/>
                </a:gs>
                <a:gs pos="100000">
                  <a:schemeClr val="tx1"/>
                </a:gs>
              </a:gsLst>
              <a:lin ang="5400000" scaled="0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689160" y="3811991"/>
            <a:ext cx="746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газа</a:t>
            </a:r>
            <a:endParaRPr lang="ru-RU" sz="2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2463513" y="3899609"/>
            <a:ext cx="479531" cy="479531"/>
          </a:xfrm>
          <a:prstGeom prst="irregularSeal1">
            <a:avLst/>
          </a:prstGeom>
          <a:gradFill flip="none" rotWithShape="1">
            <a:gsLst>
              <a:gs pos="0">
                <a:srgbClr val="FFFF00"/>
              </a:gs>
              <a:gs pos="64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0" name="Объект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37977"/>
              </p:ext>
            </p:extLst>
          </p:nvPr>
        </p:nvGraphicFramePr>
        <p:xfrm>
          <a:off x="2940050" y="1138238"/>
          <a:ext cx="3252788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80" name="Equation" r:id="rId3" imgW="977760" imgH="431640" progId="Equation.3">
                  <p:embed/>
                </p:oleObj>
              </mc:Choice>
              <mc:Fallback>
                <p:oleObj name="Equation" r:id="rId3" imgW="977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1138238"/>
                        <a:ext cx="3252788" cy="143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73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-0.16459 -4.07407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5" grpId="0"/>
      <p:bldP spid="57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0" y="5789767"/>
            <a:ext cx="9123256" cy="73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76200" algn="ctr" rotWithShape="0">
              <a:schemeClr val="tx1"/>
            </a:outerShdw>
          </a:effectLst>
        </p:spPr>
        <p:txBody>
          <a:bodyPr vert="horz" wrap="square" lIns="121919" tIns="60959" rIns="121919" bIns="60959" numCol="1" anchor="ctr" anchorCtr="0" compatLnSpc="1">
            <a:prstTxWarp prst="textNoShape">
              <a:avLst/>
            </a:prstTxWarp>
          </a:bodyPr>
          <a:lstStyle>
            <a:lvl1pPr algn="ctr" defTabSz="958215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lang="ru-RU" sz="1800" b="1" i="0" kern="1200" cap="none" spc="50">
                <a:ln w="6350"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ru-RU" sz="1900" b="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Старший преподаватель кафедры</a:t>
            </a:r>
          </a:p>
          <a:p>
            <a:pPr algn="r">
              <a:lnSpc>
                <a:spcPct val="100000"/>
              </a:lnSpc>
            </a:pPr>
            <a:r>
              <a:rPr lang="ru-RU" sz="1900" b="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конструкции ракет-носителей и ракетных двигателей</a:t>
            </a:r>
            <a:endParaRPr lang="ru-RU" sz="1900" b="0" dirty="0">
              <a:ln w="635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glow rad="1778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r">
              <a:lnSpc>
                <a:spcPct val="100000"/>
              </a:lnSpc>
            </a:pPr>
            <a:r>
              <a:rPr lang="ru-RU" sz="240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Карчин Александр Юрьевич</a:t>
            </a:r>
            <a:endParaRPr lang="ru-RU" sz="2400" dirty="0">
              <a:ln w="635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glow rad="1778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1" y="226822"/>
            <a:ext cx="91445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glow rad="228600">
                    <a:schemeClr val="tx1"/>
                  </a:glow>
                </a:effectLst>
              </a:rPr>
              <a:t>ОСНОВЫ КОСМОНАВТИКИ</a:t>
            </a:r>
            <a:endParaRPr lang="ru-RU" sz="4400" b="1" dirty="0">
              <a:solidFill>
                <a:schemeClr val="bg1"/>
              </a:solidFill>
              <a:effectLst>
                <a:glow rad="228600">
                  <a:schemeClr val="tx1"/>
                </a:glo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-506" y="1124744"/>
            <a:ext cx="9144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99"/>
                </a:solidFill>
                <a:effectLst>
                  <a:glow rad="228600">
                    <a:schemeClr val="tx1"/>
                  </a:glow>
                </a:effectLst>
              </a:rPr>
              <a:t>Устройство </a:t>
            </a:r>
          </a:p>
          <a:p>
            <a:pPr algn="ctr"/>
            <a:r>
              <a:rPr lang="ru-RU" sz="4400" b="1" dirty="0" smtClean="0">
                <a:solidFill>
                  <a:srgbClr val="FFFF99"/>
                </a:solidFill>
                <a:effectLst>
                  <a:glow rad="228600">
                    <a:schemeClr val="tx1"/>
                  </a:glow>
                </a:effectLst>
              </a:rPr>
              <a:t>космических ракет</a:t>
            </a:r>
            <a:endParaRPr lang="ru-RU" sz="4400" b="1" dirty="0">
              <a:solidFill>
                <a:srgbClr val="FFFF99"/>
              </a:solidFill>
              <a:effectLst>
                <a:glow rad="228600">
                  <a:schemeClr val="tx1"/>
                </a:glo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95" y="1827114"/>
            <a:ext cx="5873419" cy="4698734"/>
          </a:xfrm>
          <a:prstGeom prst="rect">
            <a:avLst/>
          </a:prstGeom>
          <a:effectLst>
            <a:outerShdw blurRad="177800" dist="50800" dir="5400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val="424606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presentacii.ru/documents_4/99446d85684671b17fcb7a3eb54b0452/img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8" t="11745" r="19835"/>
          <a:stretch/>
        </p:blipFill>
        <p:spPr bwMode="auto">
          <a:xfrm>
            <a:off x="755576" y="1172519"/>
            <a:ext cx="1872208" cy="21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4" y="3284984"/>
            <a:ext cx="3013450" cy="3465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0"/>
          <a:stretch/>
        </p:blipFill>
        <p:spPr>
          <a:xfrm>
            <a:off x="4427984" y="1373673"/>
            <a:ext cx="3804295" cy="5200137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34414" y="836712"/>
            <a:ext cx="35175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/>
              <a:t>Герон Александрийский</a:t>
            </a:r>
            <a:endParaRPr lang="ru-RU" altLang="ru-RU" sz="2400" b="1" dirty="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427984" y="883601"/>
            <a:ext cx="35175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/>
              <a:t>Шар Герона (</a:t>
            </a:r>
            <a:r>
              <a:rPr lang="ru-RU" altLang="ru-RU" sz="2000" b="1" dirty="0" err="1" smtClean="0"/>
              <a:t>Эолипил</a:t>
            </a:r>
            <a:r>
              <a:rPr lang="ru-RU" altLang="ru-RU" sz="2000" b="1" dirty="0" smtClean="0"/>
              <a:t>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/>
              <a:t>1 век н.э.</a:t>
            </a:r>
            <a:endParaRPr lang="ru-RU" alt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06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m.fictionbook.ru/static/bookimages/07/09/83/07098355.bin.dir/h/i_0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83" y="2420888"/>
            <a:ext cx="8634964" cy="433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7869"/>
            <a:ext cx="1777429" cy="1997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-77969" y="1936057"/>
            <a:ext cx="92055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/>
              <a:t>             Реактивный паровик Ньютона, 1680</a:t>
            </a:r>
            <a:endParaRPr lang="ru-RU" alt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89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23850" y="476672"/>
            <a:ext cx="882015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tabLst>
                <a:tab pos="1162050" algn="l"/>
              </a:tabLst>
            </a:pPr>
            <a:r>
              <a:rPr lang="ru-RU" altLang="ru-RU" sz="2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Ракета</a:t>
            </a:r>
            <a:r>
              <a:rPr lang="ru-RU" altLang="ru-RU" sz="2200" b="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alt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	летательный </a:t>
            </a:r>
            <a:r>
              <a:rPr lang="ru-RU" alt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аппарат, двигающийся </a:t>
            </a:r>
          </a:p>
          <a:p>
            <a:pPr eaLnBrk="1" hangingPunct="1">
              <a:spcBef>
                <a:spcPct val="0"/>
              </a:spcBef>
              <a:buFontTx/>
              <a:buNone/>
              <a:tabLst>
                <a:tab pos="1162050" algn="l"/>
              </a:tabLst>
            </a:pPr>
            <a:r>
              <a:rPr lang="ru-RU" alt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ru-RU" alt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alt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пространстве за счёт действия реактивной тяги, </a:t>
            </a:r>
          </a:p>
          <a:p>
            <a:pPr eaLnBrk="1" hangingPunct="1">
              <a:spcBef>
                <a:spcPct val="0"/>
              </a:spcBef>
              <a:buFontTx/>
              <a:buNone/>
              <a:tabLst>
                <a:tab pos="1162050" algn="l"/>
              </a:tabLst>
            </a:pPr>
            <a:r>
              <a:rPr lang="ru-RU" alt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возникающей только вследствие отброса части </a:t>
            </a:r>
          </a:p>
          <a:p>
            <a:pPr eaLnBrk="1" hangingPunct="1">
              <a:spcBef>
                <a:spcPct val="0"/>
              </a:spcBef>
              <a:buFontTx/>
              <a:buNone/>
              <a:tabLst>
                <a:tab pos="1162050" algn="l"/>
              </a:tabLst>
            </a:pPr>
            <a:r>
              <a:rPr lang="ru-RU" alt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собственной массы (рабочего </a:t>
            </a:r>
            <a:r>
              <a:rPr lang="ru-RU" alt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тела),</a:t>
            </a:r>
            <a:br>
              <a:rPr lang="ru-RU" alt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	без использования окружающей </a:t>
            </a:r>
            <a:r>
              <a:rPr lang="ru-RU" alt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среды</a:t>
            </a:r>
          </a:p>
        </p:txBody>
      </p:sp>
      <p:pic>
        <p:nvPicPr>
          <p:cNvPr id="2560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2243991"/>
            <a:ext cx="5215855" cy="417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Физические основы реактивного движения</a:t>
            </a:r>
            <a:endParaRPr lang="ru-RU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8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1" y="226822"/>
            <a:ext cx="91445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glow rad="228600">
                    <a:schemeClr val="tx1"/>
                  </a:glow>
                </a:effectLst>
              </a:rPr>
              <a:t>ОСНОВЫ КОСМОНАВТИКИ</a:t>
            </a:r>
            <a:endParaRPr lang="ru-RU" sz="4400" b="1" dirty="0">
              <a:solidFill>
                <a:schemeClr val="bg1"/>
              </a:solidFill>
              <a:effectLst>
                <a:glow rad="228600">
                  <a:schemeClr val="tx1"/>
                </a:glo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-506" y="1124744"/>
            <a:ext cx="9144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99"/>
                </a:solidFill>
                <a:effectLst>
                  <a:glow rad="228600">
                    <a:schemeClr val="tx1"/>
                  </a:glow>
                </a:effectLst>
              </a:rPr>
              <a:t>Устройство </a:t>
            </a:r>
          </a:p>
          <a:p>
            <a:pPr algn="ctr"/>
            <a:r>
              <a:rPr lang="ru-RU" sz="4400" b="1" dirty="0" smtClean="0">
                <a:solidFill>
                  <a:srgbClr val="FFFF99"/>
                </a:solidFill>
                <a:effectLst>
                  <a:glow rad="228600">
                    <a:schemeClr val="tx1"/>
                  </a:glow>
                </a:effectLst>
              </a:rPr>
              <a:t>космических ракет</a:t>
            </a:r>
            <a:endParaRPr lang="ru-RU" sz="4400" b="1" dirty="0">
              <a:solidFill>
                <a:srgbClr val="FFFF99"/>
              </a:solidFill>
              <a:effectLst>
                <a:glow rad="228600">
                  <a:schemeClr val="tx1"/>
                </a:glo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0" y="5789767"/>
            <a:ext cx="9123256" cy="73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76200" algn="ctr" rotWithShape="0">
              <a:schemeClr val="tx1"/>
            </a:outerShdw>
          </a:effectLst>
        </p:spPr>
        <p:txBody>
          <a:bodyPr vert="horz" wrap="square" lIns="121919" tIns="60959" rIns="121919" bIns="60959" numCol="1" anchor="ctr" anchorCtr="0" compatLnSpc="1">
            <a:prstTxWarp prst="textNoShape">
              <a:avLst/>
            </a:prstTxWarp>
          </a:bodyPr>
          <a:lstStyle>
            <a:lvl1pPr algn="ctr" defTabSz="958215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lang="ru-RU" sz="1800" b="1" i="0" kern="1200" cap="none" spc="50">
                <a:ln w="6350"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ru-RU" sz="1900" b="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Старший преподаватель кафедры</a:t>
            </a:r>
          </a:p>
          <a:p>
            <a:pPr algn="r">
              <a:lnSpc>
                <a:spcPct val="100000"/>
              </a:lnSpc>
            </a:pPr>
            <a:r>
              <a:rPr lang="ru-RU" sz="1900" b="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конструкции ракет-носителей и ракетных двигателей</a:t>
            </a:r>
            <a:endParaRPr lang="ru-RU" sz="1900" b="0" dirty="0">
              <a:ln w="635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glow rad="1778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r">
              <a:lnSpc>
                <a:spcPct val="100000"/>
              </a:lnSpc>
            </a:pPr>
            <a:r>
              <a:rPr lang="ru-RU" sz="240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Карчин Александр Юрьевич</a:t>
            </a:r>
            <a:endParaRPr lang="ru-RU" sz="2400" dirty="0">
              <a:ln w="635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glow rad="1778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-38101" y="3140968"/>
            <a:ext cx="9144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chemeClr val="tx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Принципы движения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chemeClr val="tx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летательных аппаратов</a:t>
            </a:r>
            <a:endParaRPr lang="ru-RU" sz="4400" b="1" dirty="0">
              <a:solidFill>
                <a:srgbClr val="FFFF00"/>
              </a:solidFill>
              <a:effectLst>
                <a:glow rad="228600">
                  <a:schemeClr val="tx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95" y="1827114"/>
            <a:ext cx="5873419" cy="4698734"/>
          </a:xfrm>
          <a:prstGeom prst="rect">
            <a:avLst/>
          </a:prstGeom>
          <a:effectLst>
            <a:outerShdw blurRad="177800" dist="50800" dir="5400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val="268989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Пользователь\Desktop\школ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" y="396"/>
            <a:ext cx="9145777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9C6E7-6567-4EB8-80EA-90B49848A862}"/>
              </a:ext>
            </a:extLst>
          </p:cNvPr>
          <p:cNvSpPr txBox="1"/>
          <p:nvPr/>
        </p:nvSpPr>
        <p:spPr>
          <a:xfrm>
            <a:off x="539552" y="104009"/>
            <a:ext cx="7156047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ВОЕННО-КОСМИЧЕСКАЯ АКАДЕМИЯ</a:t>
            </a:r>
          </a:p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ИМЕНИ А.Ф. МОЖАЙСКОГО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70050EC-4EBF-4542-9ABE-C52BECE78D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450" y="104010"/>
            <a:ext cx="1140698" cy="1065456"/>
          </a:xfrm>
          <a:prstGeom prst="rect">
            <a:avLst/>
          </a:prstGeom>
          <a:effectLst>
            <a:glow rad="190500">
              <a:schemeClr val="tx1">
                <a:alpha val="58000"/>
              </a:schemeClr>
            </a:glo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93" y="1169466"/>
            <a:ext cx="3660436" cy="4032448"/>
          </a:xfrm>
          <a:prstGeom prst="rect">
            <a:avLst/>
          </a:prstGeom>
          <a:effectLst>
            <a:glow rad="228600">
              <a:schemeClr val="accent4">
                <a:satMod val="175000"/>
                <a:alpha val="20000"/>
              </a:schemeClr>
            </a:glow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1" y="5517232"/>
            <a:ext cx="914400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algn="l">
              <a:defRPr sz="2200" b="1">
                <a:solidFill>
                  <a:schemeClr val="bg1"/>
                </a:solidFill>
                <a:effectLst>
                  <a:glow rad="2540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pPr algn="ctr"/>
            <a:r>
              <a:rPr lang="ru-RU" dirty="0" smtClean="0">
                <a:solidFill>
                  <a:srgbClr val="FFFF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СТАРЕЙШАЯ ИНЖЕНЕРНАЯ ШКОЛА РОССИИ</a:t>
            </a:r>
          </a:p>
          <a:p>
            <a:pPr algn="ctr"/>
            <a:r>
              <a:rPr lang="ru-RU" dirty="0" smtClean="0">
                <a:solidFill>
                  <a:srgbClr val="FFFF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КРУПНЕЙШИЙ ПОЛИТЕХНИЧЕСКИЙ ВУЗ МИНИСТЕРСТВА ОБОРОНЫ</a:t>
            </a:r>
            <a:endParaRPr lang="ru-RU" dirty="0">
              <a:solidFill>
                <a:srgbClr val="FFFFCC"/>
              </a:solidFill>
              <a:effectLst>
                <a:glow rad="254000">
                  <a:schemeClr val="tx1">
                    <a:alpha val="70000"/>
                  </a:schemeClr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6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Пользователь\Desktop\школ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" y="396"/>
            <a:ext cx="9145777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9C6E7-6567-4EB8-80EA-90B49848A862}"/>
              </a:ext>
            </a:extLst>
          </p:cNvPr>
          <p:cNvSpPr txBox="1"/>
          <p:nvPr/>
        </p:nvSpPr>
        <p:spPr>
          <a:xfrm>
            <a:off x="539552" y="104009"/>
            <a:ext cx="7156047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ВОЕННО-КОСМИЧЕСКАЯ АКАДЕМИЯ</a:t>
            </a:r>
          </a:p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ИМЕНИ А.Ф. МОЖАЙСКОГО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70050EC-4EBF-4542-9ABE-C52BECE78D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450" y="104010"/>
            <a:ext cx="1140698" cy="1065456"/>
          </a:xfrm>
          <a:prstGeom prst="rect">
            <a:avLst/>
          </a:prstGeom>
          <a:effectLst>
            <a:glow rad="190500">
              <a:schemeClr val="tx1">
                <a:alpha val="58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40" y="2679179"/>
            <a:ext cx="1512520" cy="1499642"/>
          </a:xfrm>
          <a:prstGeom prst="rect">
            <a:avLst/>
          </a:prstGeom>
          <a:effectLst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93" y="1169466"/>
            <a:ext cx="3660436" cy="4032448"/>
          </a:xfrm>
          <a:prstGeom prst="rect">
            <a:avLst/>
          </a:prstGeom>
          <a:effectLst>
            <a:glow rad="228600">
              <a:schemeClr val="accent4">
                <a:satMod val="175000"/>
                <a:alpha val="20000"/>
              </a:schemeClr>
            </a:glow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063" y="1015845"/>
            <a:ext cx="4556425" cy="452151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88900" dir="3600000" algn="ctr" rotWithShape="0">
              <a:schemeClr val="tx1">
                <a:alpha val="80000"/>
              </a:scheme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" y="5517232"/>
            <a:ext cx="91440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algn="l">
              <a:defRPr sz="2200" b="1">
                <a:solidFill>
                  <a:schemeClr val="bg1"/>
                </a:solidFill>
                <a:effectLst>
                  <a:glow rad="2540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pPr algn="ctr"/>
            <a:r>
              <a:rPr lang="ru-RU" sz="2000" dirty="0" smtClean="0">
                <a:solidFill>
                  <a:srgbClr val="FFFFCC"/>
                </a:solidFill>
              </a:rPr>
              <a:t>Факультет 1 «Конструкции летательных аппаратов»</a:t>
            </a:r>
          </a:p>
          <a:p>
            <a:pPr algn="ctr"/>
            <a:r>
              <a:rPr lang="ru-RU" sz="2000" dirty="0" smtClean="0">
                <a:solidFill>
                  <a:srgbClr val="FFFFCC"/>
                </a:solidFill>
              </a:rPr>
              <a:t> </a:t>
            </a:r>
            <a:r>
              <a:rPr lang="ru-RU" sz="2000" dirty="0">
                <a:solidFill>
                  <a:srgbClr val="FFFF00"/>
                </a:solidFill>
              </a:rPr>
              <a:t>готовит специалистов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для частей запуска и управления КА ВКС России</a:t>
            </a:r>
            <a:endParaRPr lang="ru-RU" dirty="0">
              <a:solidFill>
                <a:srgbClr val="FFFF00"/>
              </a:solidFill>
              <a:effectLst>
                <a:glow rad="254000">
                  <a:schemeClr val="tx1">
                    <a:alpha val="70000"/>
                  </a:schemeClr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55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Пользователь\Desktop\школ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" y="396"/>
            <a:ext cx="9145777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9C6E7-6567-4EB8-80EA-90B49848A862}"/>
              </a:ext>
            </a:extLst>
          </p:cNvPr>
          <p:cNvSpPr txBox="1"/>
          <p:nvPr/>
        </p:nvSpPr>
        <p:spPr>
          <a:xfrm>
            <a:off x="539552" y="104009"/>
            <a:ext cx="7156047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ВОЕННО-КОСМИЧЕСКАЯ АКАДЕМИЯ</a:t>
            </a:r>
          </a:p>
          <a:p>
            <a:pPr lvl="0" algn="r" defTabSz="9582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ln w="6350" cmpd="sng">
                  <a:noFill/>
                  <a:prstDash val="solid"/>
                  <a:miter lim="800000"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215900">
                    <a:schemeClr val="tx1">
                      <a:alpha val="70000"/>
                    </a:schemeClr>
                  </a:glow>
                </a:effectLst>
                <a:latin typeface="Magistral Medium" panose="020B0704030204080304" pitchFamily="34" charset="0"/>
                <a:cs typeface="Arial" panose="020B0604020202020204" pitchFamily="34" charset="0"/>
              </a:rPr>
              <a:t>ИМЕНИ А.Ф. МОЖАЙСКОГО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70050EC-4EBF-4542-9ABE-C52BECE78D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450" y="104010"/>
            <a:ext cx="1140698" cy="1065456"/>
          </a:xfrm>
          <a:prstGeom prst="rect">
            <a:avLst/>
          </a:prstGeom>
          <a:effectLst>
            <a:glow rad="190500">
              <a:schemeClr val="tx1">
                <a:alpha val="58000"/>
              </a:schemeClr>
            </a:glow>
          </a:effec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-15287" y="1190958"/>
            <a:ext cx="9159288" cy="523220"/>
          </a:xfrm>
          <a:prstGeom prst="rect">
            <a:avLst/>
          </a:prstGeom>
          <a:noFill/>
          <a:effectLst/>
          <a:extLst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200" b="1">
                <a:solidFill>
                  <a:srgbClr val="FFFF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latin typeface="Calibri" panose="020F0502020204030204" pitchFamily="34" charset="0"/>
              </a:defRPr>
            </a:lvl1pPr>
          </a:lstStyle>
          <a:p>
            <a:pPr algn="ctr"/>
            <a:r>
              <a:rPr lang="ru-RU" sz="2800" dirty="0"/>
              <a:t>ПРИЁМНАЯ КОМИССИЯ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187624" y="1695001"/>
            <a:ext cx="7956376" cy="707886"/>
          </a:xfrm>
          <a:prstGeom prst="rect">
            <a:avLst/>
          </a:prstGeom>
          <a:noFill/>
          <a:effectLst/>
          <a:extLst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rgbClr val="FFCC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latin typeface="Calibri" panose="020F0502020204030204" pitchFamily="34" charset="0"/>
              </a:defRPr>
            </a:lvl1pPr>
          </a:lstStyle>
          <a:p>
            <a:pPr algn="l"/>
            <a:r>
              <a:rPr lang="ru-RU" sz="2000" dirty="0"/>
              <a:t>Адрес академии: 	</a:t>
            </a:r>
            <a:r>
              <a:rPr lang="ru-RU" sz="2000" dirty="0" smtClean="0"/>
              <a:t>	</a:t>
            </a:r>
            <a:r>
              <a:rPr lang="ru-RU" sz="2000" dirty="0" smtClean="0">
                <a:solidFill>
                  <a:schemeClr val="bg1"/>
                </a:solidFill>
              </a:rPr>
              <a:t>197198</a:t>
            </a:r>
            <a:r>
              <a:rPr lang="ru-RU" sz="2000" dirty="0">
                <a:solidFill>
                  <a:schemeClr val="bg1"/>
                </a:solidFill>
              </a:rPr>
              <a:t>, г. Санкт-Петербург, 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				ул</a:t>
            </a:r>
            <a:r>
              <a:rPr lang="ru-RU" sz="2000" dirty="0">
                <a:solidFill>
                  <a:schemeClr val="bg1"/>
                </a:solidFill>
              </a:rPr>
              <a:t>. Ждановская, д.13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07503" y="2669696"/>
            <a:ext cx="9036497" cy="1015663"/>
          </a:xfrm>
          <a:prstGeom prst="rect">
            <a:avLst/>
          </a:prstGeom>
          <a:noFill/>
          <a:effectLst/>
          <a:extLst/>
        </p:spPr>
        <p:txBody>
          <a:bodyPr wrap="square" rtlCol="0">
            <a:spAutoFit/>
          </a:bodyPr>
          <a:lstStyle>
            <a:defPPr>
              <a:defRPr lang="ru-RU"/>
            </a:defPPr>
            <a:lvl1pPr algn="l">
              <a:defRPr b="1">
                <a:solidFill>
                  <a:srgbClr val="FFCC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latin typeface="Calibri" panose="020F0502020204030204" pitchFamily="34" charset="0"/>
              </a:defRPr>
            </a:lvl1pPr>
          </a:lstStyle>
          <a:p>
            <a:pPr algn="ctr"/>
            <a:r>
              <a:rPr lang="ru-RU" sz="2000" dirty="0">
                <a:solidFill>
                  <a:srgbClr val="FFFFCC"/>
                </a:solidFill>
              </a:rPr>
              <a:t>Телефоны приемной комиссии ВКА имени А.Ф. Можайского: </a:t>
            </a:r>
          </a:p>
          <a:p>
            <a:pPr>
              <a:tabLst>
                <a:tab pos="4667250" algn="l"/>
              </a:tabLst>
            </a:pPr>
            <a:r>
              <a:rPr lang="ru-RU" sz="2000" dirty="0" smtClean="0"/>
              <a:t>                   - по </a:t>
            </a:r>
            <a:r>
              <a:rPr lang="ru-RU" sz="2000" dirty="0"/>
              <a:t>общим вопросам 	</a:t>
            </a:r>
            <a:r>
              <a:rPr lang="ru-RU" sz="2000" dirty="0" smtClean="0">
                <a:solidFill>
                  <a:schemeClr val="bg1"/>
                </a:solidFill>
              </a:rPr>
              <a:t>(812)347-97-70 </a:t>
            </a:r>
            <a:endParaRPr lang="ru-RU" sz="2000" dirty="0">
              <a:solidFill>
                <a:schemeClr val="bg1"/>
              </a:solidFill>
            </a:endParaRPr>
          </a:p>
          <a:p>
            <a:pPr>
              <a:tabLst>
                <a:tab pos="4667250" algn="l"/>
              </a:tabLst>
            </a:pPr>
            <a:r>
              <a:rPr lang="ru-RU" sz="2000" dirty="0"/>
              <a:t> </a:t>
            </a:r>
            <a:r>
              <a:rPr lang="ru-RU" sz="2000" dirty="0" smtClean="0"/>
              <a:t>                  - </a:t>
            </a:r>
            <a:r>
              <a:rPr lang="ru-RU" sz="2000" dirty="0"/>
              <a:t>по вопросам медкомиссии 	</a:t>
            </a:r>
            <a:r>
              <a:rPr lang="ru-RU" sz="2000" dirty="0" smtClean="0">
                <a:solidFill>
                  <a:schemeClr val="bg1"/>
                </a:solidFill>
              </a:rPr>
              <a:t>(</a:t>
            </a:r>
            <a:r>
              <a:rPr lang="ru-RU" sz="2000" dirty="0">
                <a:solidFill>
                  <a:schemeClr val="bg1"/>
                </a:solidFill>
              </a:rPr>
              <a:t>812) 347-96-96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187624" y="4112458"/>
            <a:ext cx="8079754" cy="400110"/>
          </a:xfrm>
          <a:prstGeom prst="rect">
            <a:avLst/>
          </a:prstGeom>
          <a:noFill/>
          <a:effectLst/>
          <a:extLst/>
        </p:spPr>
        <p:txBody>
          <a:bodyPr wrap="square" rtlCol="0">
            <a:spAutoFit/>
          </a:bodyPr>
          <a:lstStyle>
            <a:defPPr>
              <a:defRPr lang="ru-RU"/>
            </a:defPPr>
            <a:lvl1pPr algn="l">
              <a:defRPr b="1">
                <a:solidFill>
                  <a:srgbClr val="FFCC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latin typeface="Calibri" panose="020F0502020204030204" pitchFamily="34" charset="0"/>
              </a:defRPr>
            </a:lvl1pPr>
          </a:lstStyle>
          <a:p>
            <a:pPr>
              <a:tabLst>
                <a:tab pos="3590925" algn="l"/>
              </a:tabLst>
            </a:pPr>
            <a:r>
              <a:rPr lang="ru-RU" sz="2000" dirty="0"/>
              <a:t>Электронная почта: 	</a:t>
            </a:r>
            <a:r>
              <a:rPr lang="ru-RU" sz="2000" dirty="0" smtClean="0">
                <a:solidFill>
                  <a:schemeClr val="bg1"/>
                </a:solidFill>
              </a:rPr>
              <a:t>vka@mil.ru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07503" y="4656266"/>
            <a:ext cx="9036497" cy="163121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spcBef>
                <a:spcPts val="1200"/>
              </a:spcBef>
            </a:pPr>
            <a:r>
              <a:rPr lang="ru-RU" sz="2000" dirty="0">
                <a:solidFill>
                  <a:srgbClr val="FFFF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cs typeface="+mn-cs"/>
              </a:rPr>
              <a:t>Информация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rgbClr val="FFFFCC"/>
                </a:solidFill>
                <a:effectLst>
                  <a:glow rad="254000">
                    <a:schemeClr val="tx1">
                      <a:alpha val="70000"/>
                    </a:schemeClr>
                  </a:glow>
                </a:effectLst>
                <a:cs typeface="+mn-cs"/>
              </a:rPr>
              <a:t>об академии размещена на сайтах в «Интернет»:</a:t>
            </a:r>
          </a:p>
          <a:p>
            <a:pPr algn="l">
              <a:tabLst>
                <a:tab pos="4667250" algn="l"/>
              </a:tabLst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 smtClean="0">
                <a:effectLst>
                  <a:glow rad="254000">
                    <a:schemeClr val="tx1">
                      <a:alpha val="70000"/>
                    </a:schemeClr>
                  </a:glow>
                </a:effectLst>
                <a:cs typeface="+mn-cs"/>
              </a:rPr>
              <a:t>vka.mil.ru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                       </a:t>
            </a:r>
          </a:p>
          <a:p>
            <a:pPr algn="l">
              <a:tabLst>
                <a:tab pos="4667250" algn="l"/>
              </a:tabLst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 smtClean="0">
                <a:effectLst>
                  <a:glow rad="254000">
                    <a:schemeClr val="tx1">
                      <a:alpha val="70000"/>
                    </a:schemeClr>
                  </a:glow>
                </a:effectLst>
                <a:cs typeface="+mn-cs"/>
              </a:rPr>
              <a:t>vka.spb.ru</a:t>
            </a:r>
            <a:endParaRPr lang="ru-RU" sz="2000" dirty="0">
              <a:effectLst>
                <a:glow rad="254000">
                  <a:schemeClr val="tx1">
                    <a:alpha val="70000"/>
                  </a:schemeClr>
                </a:glow>
              </a:effectLst>
              <a:cs typeface="+mn-cs"/>
            </a:endParaRPr>
          </a:p>
          <a:p>
            <a:pPr algn="l">
              <a:tabLst>
                <a:tab pos="4667250" algn="l"/>
              </a:tabLst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2000" dirty="0" smtClean="0">
                <a:effectLst>
                  <a:glow rad="254000">
                    <a:schemeClr val="tx1">
                      <a:alpha val="70000"/>
                    </a:schemeClr>
                  </a:glow>
                </a:effectLst>
                <a:cs typeface="+mn-cs"/>
              </a:rPr>
              <a:t>forum.vka.spb.ru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tabLst>
                <a:tab pos="4667250" algn="l"/>
              </a:tabLst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 smtClean="0">
                <a:effectLst>
                  <a:glow rad="254000">
                    <a:schemeClr val="tx1">
                      <a:alpha val="70000"/>
                    </a:schemeClr>
                  </a:glow>
                </a:effectLst>
                <a:cs typeface="+mn-cs"/>
              </a:rPr>
              <a:t>vk.com/</a:t>
            </a:r>
            <a:r>
              <a:rPr lang="ru-RU" sz="2000" dirty="0" err="1" smtClean="0">
                <a:effectLst>
                  <a:glow rad="254000">
                    <a:schemeClr val="tx1">
                      <a:alpha val="70000"/>
                    </a:schemeClr>
                  </a:glow>
                </a:effectLst>
                <a:cs typeface="+mn-cs"/>
              </a:rPr>
              <a:t>vka_spb</a:t>
            </a:r>
            <a:endParaRPr lang="ru-RU" sz="2000" dirty="0">
              <a:effectLst>
                <a:glow rad="254000">
                  <a:schemeClr val="tx1">
                    <a:alpha val="70000"/>
                  </a:schemeClr>
                </a:glow>
              </a:effectLst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02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1" y="226822"/>
            <a:ext cx="91445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glow rad="228600">
                    <a:schemeClr val="tx1"/>
                  </a:glow>
                </a:effectLst>
              </a:rPr>
              <a:t>ОСНОВЫ КОСМОНАВТИКИ</a:t>
            </a:r>
            <a:endParaRPr lang="ru-RU" sz="4400" b="1" dirty="0">
              <a:solidFill>
                <a:schemeClr val="bg1"/>
              </a:solidFill>
              <a:effectLst>
                <a:glow rad="228600">
                  <a:schemeClr val="tx1"/>
                </a:glo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-506" y="1124744"/>
            <a:ext cx="9144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99"/>
                </a:solidFill>
                <a:effectLst>
                  <a:glow rad="228600">
                    <a:schemeClr val="tx1"/>
                  </a:glow>
                </a:effectLst>
              </a:rPr>
              <a:t>Устройство </a:t>
            </a:r>
          </a:p>
          <a:p>
            <a:pPr algn="ctr"/>
            <a:r>
              <a:rPr lang="ru-RU" sz="4400" b="1" dirty="0" smtClean="0">
                <a:solidFill>
                  <a:srgbClr val="FFFF99"/>
                </a:solidFill>
                <a:effectLst>
                  <a:glow rad="228600">
                    <a:schemeClr val="tx1"/>
                  </a:glow>
                </a:effectLst>
              </a:rPr>
              <a:t>космических ракет</a:t>
            </a:r>
            <a:endParaRPr lang="ru-RU" sz="4400" b="1" dirty="0">
              <a:solidFill>
                <a:srgbClr val="FFFF99"/>
              </a:solidFill>
              <a:effectLst>
                <a:glow rad="228600">
                  <a:schemeClr val="tx1"/>
                </a:glo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0" y="5789767"/>
            <a:ext cx="9123256" cy="73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76200" algn="ctr" rotWithShape="0">
              <a:schemeClr val="tx1"/>
            </a:outerShdw>
          </a:effectLst>
        </p:spPr>
        <p:txBody>
          <a:bodyPr vert="horz" wrap="square" lIns="121919" tIns="60959" rIns="121919" bIns="60959" numCol="1" anchor="ctr" anchorCtr="0" compatLnSpc="1">
            <a:prstTxWarp prst="textNoShape">
              <a:avLst/>
            </a:prstTxWarp>
          </a:bodyPr>
          <a:lstStyle>
            <a:lvl1pPr algn="ctr" defTabSz="958215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lang="ru-RU" sz="1800" b="1" i="0" kern="1200" cap="none" spc="50">
                <a:ln w="6350"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ru-RU" sz="1900" b="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Старший преподаватель кафедры</a:t>
            </a:r>
          </a:p>
          <a:p>
            <a:pPr algn="r">
              <a:lnSpc>
                <a:spcPct val="100000"/>
              </a:lnSpc>
            </a:pPr>
            <a:r>
              <a:rPr lang="ru-RU" sz="1900" b="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конструкции ракет-носителей и ракетных двигателей</a:t>
            </a:r>
            <a:endParaRPr lang="ru-RU" sz="1900" b="0" dirty="0">
              <a:ln w="635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glow rad="1778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r">
              <a:lnSpc>
                <a:spcPct val="100000"/>
              </a:lnSpc>
            </a:pPr>
            <a:r>
              <a:rPr lang="ru-RU" sz="2400" dirty="0" smtClean="0">
                <a:ln w="635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1778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Карчин Александр Юрьевич</a:t>
            </a:r>
            <a:endParaRPr lang="ru-RU" sz="2400" dirty="0">
              <a:ln w="635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glow rad="1778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-38101" y="3140968"/>
            <a:ext cx="9144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chemeClr val="tx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Принципы движения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chemeClr val="tx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летательных аппаратов</a:t>
            </a:r>
            <a:endParaRPr lang="ru-RU" sz="4400" b="1" dirty="0">
              <a:solidFill>
                <a:srgbClr val="FFFF00"/>
              </a:solidFill>
              <a:effectLst>
                <a:glow rad="228600">
                  <a:schemeClr val="tx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95" y="1827114"/>
            <a:ext cx="5873419" cy="4698734"/>
          </a:xfrm>
          <a:prstGeom prst="rect">
            <a:avLst/>
          </a:prstGeom>
          <a:effectLst>
            <a:outerShdw blurRad="177800" dist="50800" dir="5400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val="220118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88A3EF6-0B28-4706-8847-E37701D2E4FF}"/>
              </a:ext>
            </a:extLst>
          </p:cNvPr>
          <p:cNvSpPr txBox="1"/>
          <p:nvPr/>
        </p:nvSpPr>
        <p:spPr>
          <a:xfrm>
            <a:off x="-38101" y="3140968"/>
            <a:ext cx="9144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rgbClr val="0000CC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Принципы движения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rgbClr val="0000CC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летательных аппаратов</a:t>
            </a:r>
            <a:endParaRPr lang="ru-RU" sz="4400" b="1" dirty="0">
              <a:solidFill>
                <a:srgbClr val="FFFF00"/>
              </a:solidFill>
              <a:effectLst>
                <a:glow rad="228600">
                  <a:srgbClr val="0000CC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00" r="3538"/>
          <a:stretch/>
        </p:blipFill>
        <p:spPr>
          <a:xfrm>
            <a:off x="144016" y="2808312"/>
            <a:ext cx="8820472" cy="2996952"/>
          </a:xfrm>
          <a:prstGeom prst="rect">
            <a:avLst/>
          </a:prstGeom>
        </p:spPr>
      </p:pic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395536" y="692696"/>
            <a:ext cx="853244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tabLst>
                <a:tab pos="355600" algn="l"/>
              </a:tabLst>
              <a:defRPr/>
            </a:pP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Летательный аппарат </a:t>
            </a: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– устройство</a:t>
            </a: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, предназначенное для </a:t>
            </a: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полётов </a:t>
            </a:r>
            <a:b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атмосфере или космическом пространстве </a:t>
            </a: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395536" y="1484784"/>
            <a:ext cx="853244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tabLst>
                <a:tab pos="355600" algn="l"/>
              </a:tabLst>
              <a:defRPr/>
            </a:pP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основе полёта заложены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принципы движения</a:t>
            </a:r>
            <a:endParaRPr lang="ru-RU" sz="22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016" y="2304256"/>
            <a:ext cx="2123728" cy="3501008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Аэростатический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75756" y="2304256"/>
            <a:ext cx="2268252" cy="3501008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Аэродинамический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52020" y="2304256"/>
            <a:ext cx="2124236" cy="3501008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Инерционный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83760" y="2304256"/>
            <a:ext cx="1980728" cy="3501008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Реактивный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31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Рисунок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25" y="4054475"/>
            <a:ext cx="129698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>
            <a:off x="0" y="628650"/>
            <a:ext cx="9144000" cy="3305175"/>
          </a:xfrm>
          <a:prstGeom prst="triangle">
            <a:avLst/>
          </a:prstGeom>
          <a:gradFill>
            <a:gsLst>
              <a:gs pos="32000">
                <a:srgbClr val="0000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11860" y="607174"/>
            <a:ext cx="2520280" cy="1008112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</a:rPr>
              <a:t>Летательные аппараты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5660" y="2303147"/>
            <a:ext cx="2016224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Аэростатические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2225" y="1735138"/>
            <a:ext cx="9144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по принципам движения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10544" y="2303147"/>
            <a:ext cx="2177480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Аэродинамические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2303147"/>
            <a:ext cx="1800200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Реактивные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38646" y="2303147"/>
            <a:ext cx="1656184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Инерционные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6326" y="2303147"/>
            <a:ext cx="2016224" cy="100811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Аэростатические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710463" y="3573016"/>
            <a:ext cx="1008112" cy="86409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4829733"/>
            <a:ext cx="13858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3" y="4059238"/>
            <a:ext cx="1296987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96838" y="4395757"/>
            <a:ext cx="22429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Архимедова сила</a:t>
            </a:r>
          </a:p>
        </p:txBody>
      </p:sp>
      <p:grpSp>
        <p:nvGrpSpPr>
          <p:cNvPr id="21" name="Группа 20"/>
          <p:cNvGrpSpPr>
            <a:grpSpLocks/>
          </p:cNvGrpSpPr>
          <p:nvPr/>
        </p:nvGrpSpPr>
        <p:grpSpPr bwMode="auto">
          <a:xfrm>
            <a:off x="6588125" y="3570288"/>
            <a:ext cx="0" cy="3213100"/>
            <a:chOff x="3851920" y="3772431"/>
            <a:chExt cx="0" cy="2357618"/>
          </a:xfrm>
        </p:grpSpPr>
        <p:cxnSp>
          <p:nvCxnSpPr>
            <p:cNvPr id="18" name="Прямая со стрелкой 17"/>
            <p:cNvCxnSpPr/>
            <p:nvPr/>
          </p:nvCxnSpPr>
          <p:spPr>
            <a:xfrm flipV="1">
              <a:off x="3851920" y="3772431"/>
              <a:ext cx="0" cy="134188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3851920" y="5088690"/>
              <a:ext cx="0" cy="1041359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794500" y="6300788"/>
          <a:ext cx="111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14" name="Уравнение" r:id="rId5" imgW="558558" imgH="241195" progId="Equation.3">
                  <p:embed/>
                </p:oleObj>
              </mc:Choice>
              <mc:Fallback>
                <p:oleObj name="Уравнение" r:id="rId5" imgW="558558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00" y="6300788"/>
                        <a:ext cx="1117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939164"/>
              </p:ext>
            </p:extLst>
          </p:nvPr>
        </p:nvGraphicFramePr>
        <p:xfrm>
          <a:off x="4616450" y="3563741"/>
          <a:ext cx="1422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15" name="Уравнение" r:id="rId7" imgW="711000" imgH="266400" progId="Equation.3">
                  <p:embed/>
                </p:oleObj>
              </mc:Choice>
              <mc:Fallback>
                <p:oleObj name="Уравнение" r:id="rId7" imgW="71100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6450" y="3563741"/>
                        <a:ext cx="14224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2668588" y="4083050"/>
            <a:ext cx="574675" cy="1177925"/>
            <a:chOff x="5013822" y="4245107"/>
            <a:chExt cx="576000" cy="1178513"/>
          </a:xfrm>
        </p:grpSpPr>
        <p:cxnSp>
          <p:nvCxnSpPr>
            <p:cNvPr id="33" name="Прямая со стрелкой 32"/>
            <p:cNvCxnSpPr/>
            <p:nvPr/>
          </p:nvCxnSpPr>
          <p:spPr bwMode="auto">
            <a:xfrm rot="16200000">
              <a:off x="5301823" y="5135619"/>
              <a:ext cx="0" cy="57600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 bwMode="auto">
            <a:xfrm rot="16200000">
              <a:off x="5320121" y="4956969"/>
              <a:ext cx="0" cy="53940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 bwMode="auto">
            <a:xfrm rot="16200000">
              <a:off x="5337623" y="4779113"/>
              <a:ext cx="0" cy="50439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 bwMode="auto">
            <a:xfrm rot="16200000">
              <a:off x="5355922" y="4600463"/>
              <a:ext cx="0" cy="46780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 bwMode="auto">
            <a:xfrm rot="16200000">
              <a:off x="5374220" y="4421813"/>
              <a:ext cx="0" cy="43120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 bwMode="auto">
            <a:xfrm rot="16200000">
              <a:off x="5391722" y="4243956"/>
              <a:ext cx="0" cy="39619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 bwMode="auto">
            <a:xfrm rot="16200000">
              <a:off x="5410021" y="4065305"/>
              <a:ext cx="0" cy="35960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>
            <a:grpSpLocks/>
          </p:cNvGrpSpPr>
          <p:nvPr/>
        </p:nvGrpSpPr>
        <p:grpSpPr bwMode="auto">
          <a:xfrm flipH="1">
            <a:off x="4500563" y="4081463"/>
            <a:ext cx="576262" cy="1177925"/>
            <a:chOff x="5013822" y="4245107"/>
            <a:chExt cx="576000" cy="1178513"/>
          </a:xfrm>
        </p:grpSpPr>
        <p:cxnSp>
          <p:nvCxnSpPr>
            <p:cNvPr id="41" name="Прямая со стрелкой 40"/>
            <p:cNvCxnSpPr/>
            <p:nvPr/>
          </p:nvCxnSpPr>
          <p:spPr bwMode="auto">
            <a:xfrm rot="16200000">
              <a:off x="5301822" y="5135620"/>
              <a:ext cx="0" cy="57600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/>
            <p:nvPr/>
          </p:nvCxnSpPr>
          <p:spPr bwMode="auto">
            <a:xfrm rot="16200000">
              <a:off x="5320070" y="4956919"/>
              <a:ext cx="0" cy="53950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 стрелкой 42"/>
            <p:cNvCxnSpPr/>
            <p:nvPr/>
          </p:nvCxnSpPr>
          <p:spPr bwMode="auto">
            <a:xfrm rot="16200000">
              <a:off x="5337524" y="4779013"/>
              <a:ext cx="0" cy="50459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 bwMode="auto">
            <a:xfrm rot="16200000">
              <a:off x="5355772" y="4600313"/>
              <a:ext cx="0" cy="46809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 bwMode="auto">
            <a:xfrm rot="16200000">
              <a:off x="5374020" y="4421613"/>
              <a:ext cx="0" cy="43160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 bwMode="auto">
            <a:xfrm rot="16200000">
              <a:off x="5391474" y="4243707"/>
              <a:ext cx="0" cy="39669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 bwMode="auto">
            <a:xfrm rot="16200000">
              <a:off x="5409723" y="4065008"/>
              <a:ext cx="0" cy="36019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Правая фигурная скобка 62"/>
          <p:cNvSpPr/>
          <p:nvPr/>
        </p:nvSpPr>
        <p:spPr>
          <a:xfrm>
            <a:off x="5122862" y="4073515"/>
            <a:ext cx="280740" cy="1189048"/>
          </a:xfrm>
          <a:prstGeom prst="rightBrace">
            <a:avLst>
              <a:gd name="adj1" fmla="val 38416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 Box 5"/>
          <p:cNvSpPr txBox="1">
            <a:spLocks noChangeArrowheads="1"/>
          </p:cNvSpPr>
          <p:nvPr/>
        </p:nvSpPr>
        <p:spPr bwMode="auto">
          <a:xfrm>
            <a:off x="5219933" y="4437206"/>
            <a:ext cx="942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l-GR" sz="2400" b="1" dirty="0" smtClean="0">
                <a:solidFill>
                  <a:srgbClr val="FF0000"/>
                </a:solidFill>
                <a:latin typeface="+mn-lt"/>
              </a:rPr>
              <a:t>Δ</a:t>
            </a:r>
            <a:r>
              <a:rPr lang="ru-RU" sz="2400" b="1" i="1" dirty="0" smtClean="0">
                <a:solidFill>
                  <a:srgbClr val="FF0000"/>
                </a:solidFill>
                <a:latin typeface="+mn-lt"/>
              </a:rPr>
              <a:t>р</a:t>
            </a:r>
          </a:p>
        </p:txBody>
      </p:sp>
      <p:graphicFrame>
        <p:nvGraphicFramePr>
          <p:cNvPr id="72" name="Объект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412998"/>
              </p:ext>
            </p:extLst>
          </p:nvPr>
        </p:nvGraphicFramePr>
        <p:xfrm>
          <a:off x="6700837" y="3605381"/>
          <a:ext cx="1803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16" name="Уравнение" r:id="rId9" imgW="901309" imgH="266584" progId="Equation.3">
                  <p:embed/>
                </p:oleObj>
              </mc:Choice>
              <mc:Fallback>
                <p:oleObj name="Уравнение" r:id="rId9" imgW="901309" imgH="26658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0837" y="3605381"/>
                        <a:ext cx="18034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3" name="Группа 72"/>
          <p:cNvGrpSpPr>
            <a:grpSpLocks/>
          </p:cNvGrpSpPr>
          <p:nvPr/>
        </p:nvGrpSpPr>
        <p:grpSpPr bwMode="auto">
          <a:xfrm>
            <a:off x="3873501" y="3605381"/>
            <a:ext cx="0" cy="3213100"/>
            <a:chOff x="3851920" y="3772431"/>
            <a:chExt cx="0" cy="2357618"/>
          </a:xfrm>
        </p:grpSpPr>
        <p:cxnSp>
          <p:nvCxnSpPr>
            <p:cNvPr id="74" name="Прямая со стрелкой 73"/>
            <p:cNvCxnSpPr/>
            <p:nvPr/>
          </p:nvCxnSpPr>
          <p:spPr>
            <a:xfrm flipV="1">
              <a:off x="3851920" y="3772431"/>
              <a:ext cx="0" cy="134188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 стрелкой 74"/>
            <p:cNvCxnSpPr/>
            <p:nvPr/>
          </p:nvCxnSpPr>
          <p:spPr>
            <a:xfrm>
              <a:off x="3851920" y="5088690"/>
              <a:ext cx="0" cy="1041359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6" name="Объект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827089"/>
              </p:ext>
            </p:extLst>
          </p:nvPr>
        </p:nvGraphicFramePr>
        <p:xfrm>
          <a:off x="4079876" y="6335881"/>
          <a:ext cx="111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17" name="Уравнение" r:id="rId11" imgW="558558" imgH="241195" progId="Equation.3">
                  <p:embed/>
                </p:oleObj>
              </mc:Choice>
              <mc:Fallback>
                <p:oleObj name="Уравнение" r:id="rId11" imgW="558558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76" y="6335881"/>
                        <a:ext cx="1117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Группа 16"/>
          <p:cNvGrpSpPr>
            <a:grpSpLocks/>
          </p:cNvGrpSpPr>
          <p:nvPr/>
        </p:nvGrpSpPr>
        <p:grpSpPr bwMode="auto">
          <a:xfrm>
            <a:off x="3227388" y="5262563"/>
            <a:ext cx="1276350" cy="576262"/>
            <a:chOff x="5573934" y="5425540"/>
            <a:chExt cx="1275458" cy="576000"/>
          </a:xfrm>
        </p:grpSpPr>
        <p:cxnSp>
          <p:nvCxnSpPr>
            <p:cNvPr id="48" name="Прямая со стрелкой 47"/>
            <p:cNvCxnSpPr/>
            <p:nvPr/>
          </p:nvCxnSpPr>
          <p:spPr bwMode="auto">
            <a:xfrm rot="10800000">
              <a:off x="5573934" y="54255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/>
            <p:nvPr/>
          </p:nvCxnSpPr>
          <p:spPr bwMode="auto">
            <a:xfrm rot="10800000">
              <a:off x="5786510" y="54255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/>
            <p:nvPr/>
          </p:nvCxnSpPr>
          <p:spPr bwMode="auto">
            <a:xfrm rot="10800000">
              <a:off x="5999087" y="54255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/>
            <p:cNvCxnSpPr/>
            <p:nvPr/>
          </p:nvCxnSpPr>
          <p:spPr bwMode="auto">
            <a:xfrm rot="10800000">
              <a:off x="6211663" y="54255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 bwMode="auto">
            <a:xfrm rot="10800000">
              <a:off x="6424239" y="54255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 bwMode="auto">
            <a:xfrm rot="10800000">
              <a:off x="6636816" y="54255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/>
            <p:nvPr/>
          </p:nvCxnSpPr>
          <p:spPr bwMode="auto">
            <a:xfrm rot="10800000">
              <a:off x="6849392" y="54255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3227388" y="3716338"/>
            <a:ext cx="1292225" cy="360362"/>
            <a:chOff x="5573933" y="3879716"/>
            <a:chExt cx="1290796" cy="360000"/>
          </a:xfrm>
        </p:grpSpPr>
        <p:cxnSp>
          <p:nvCxnSpPr>
            <p:cNvPr id="56" name="Прямая со стрелкой 55"/>
            <p:cNvCxnSpPr/>
            <p:nvPr/>
          </p:nvCxnSpPr>
          <p:spPr bwMode="auto">
            <a:xfrm>
              <a:off x="5573933" y="3879716"/>
              <a:ext cx="0" cy="360000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 bwMode="auto">
            <a:xfrm>
              <a:off x="5789594" y="3879716"/>
              <a:ext cx="0" cy="360000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 bwMode="auto">
            <a:xfrm>
              <a:off x="6003669" y="3879716"/>
              <a:ext cx="0" cy="360000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 bwMode="auto">
            <a:xfrm>
              <a:off x="6219331" y="3879716"/>
              <a:ext cx="0" cy="360000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 bwMode="auto">
            <a:xfrm>
              <a:off x="6434992" y="3879716"/>
              <a:ext cx="0" cy="360000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 bwMode="auto">
            <a:xfrm>
              <a:off x="6649068" y="3879716"/>
              <a:ext cx="0" cy="360000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 стрелкой 61"/>
            <p:cNvCxnSpPr/>
            <p:nvPr/>
          </p:nvCxnSpPr>
          <p:spPr bwMode="auto">
            <a:xfrm>
              <a:off x="6864729" y="3879716"/>
              <a:ext cx="0" cy="360000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авая фигурная скобка 2"/>
          <p:cNvSpPr/>
          <p:nvPr/>
        </p:nvSpPr>
        <p:spPr>
          <a:xfrm rot="5400000">
            <a:off x="7804535" y="3799292"/>
            <a:ext cx="155448" cy="664218"/>
          </a:xfrm>
          <a:prstGeom prst="rightBrace">
            <a:avLst>
              <a:gd name="adj1" fmla="val 45097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527829" y="4077072"/>
            <a:ext cx="676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0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</a:t>
            </a:r>
            <a:endParaRPr lang="ru-RU" sz="20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 Box 5"/>
          <p:cNvSpPr txBox="1">
            <a:spLocks noChangeArrowheads="1"/>
          </p:cNvSpPr>
          <p:nvPr/>
        </p:nvSpPr>
        <p:spPr bwMode="auto">
          <a:xfrm>
            <a:off x="4543955" y="5270322"/>
            <a:ext cx="17145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Градиент</a:t>
            </a: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высоте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атмосферного давления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81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0.29584 -1.48148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9" grpId="0"/>
      <p:bldP spid="63" grpId="0" animBg="1"/>
      <p:bldP spid="65" grpId="0"/>
      <p:bldP spid="3" grpId="0" animBg="1"/>
      <p:bldP spid="6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98" name="Picture 62" descr="https://hanggliding.ru/plugins/site/templates/skin/default/images/hg/hangglid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177" y="4367213"/>
            <a:ext cx="2466975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>
            <a:off x="0" y="628650"/>
            <a:ext cx="9144000" cy="3305175"/>
          </a:xfrm>
          <a:prstGeom prst="triangle">
            <a:avLst/>
          </a:prstGeom>
          <a:gradFill>
            <a:gsLst>
              <a:gs pos="32000">
                <a:srgbClr val="0000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11860" y="607174"/>
            <a:ext cx="2520280" cy="1008112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2000" b="1" dirty="0">
                <a:solidFill>
                  <a:schemeClr val="tx1"/>
                </a:solidFill>
                <a:latin typeface="+mj-lt"/>
              </a:rPr>
              <a:t>Летательные аппараты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2225" y="1735138"/>
            <a:ext cx="9144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по принципам движения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38646" y="2303147"/>
            <a:ext cx="1656184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Инерционные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3203848" y="3573016"/>
            <a:ext cx="1008112" cy="86409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0000"/>
              </a:solidFill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625725" y="4498814"/>
            <a:ext cx="22336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Подъёмная сила</a:t>
            </a:r>
          </a:p>
        </p:txBody>
      </p:sp>
      <p:grpSp>
        <p:nvGrpSpPr>
          <p:cNvPr id="21" name="Группа 20"/>
          <p:cNvGrpSpPr>
            <a:grpSpLocks/>
          </p:cNvGrpSpPr>
          <p:nvPr/>
        </p:nvGrpSpPr>
        <p:grpSpPr bwMode="auto">
          <a:xfrm>
            <a:off x="7506575" y="3789040"/>
            <a:ext cx="287338" cy="2508250"/>
            <a:chOff x="3851920" y="4036767"/>
            <a:chExt cx="0" cy="1840505"/>
          </a:xfrm>
        </p:grpSpPr>
        <p:cxnSp>
          <p:nvCxnSpPr>
            <p:cNvPr id="18" name="Прямая со стрелкой 17"/>
            <p:cNvCxnSpPr/>
            <p:nvPr/>
          </p:nvCxnSpPr>
          <p:spPr>
            <a:xfrm flipV="1">
              <a:off x="3851920" y="4036767"/>
              <a:ext cx="0" cy="107751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 w="med" len="lg"/>
            </a:ln>
            <a:effectLst>
              <a:outerShdw blurRad="50800" dist="50800" dir="4200000" algn="ctr" rotWithShape="0">
                <a:schemeClr val="tx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3851920" y="5088650"/>
              <a:ext cx="0" cy="788622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944010"/>
              </p:ext>
            </p:extLst>
          </p:nvPr>
        </p:nvGraphicFramePr>
        <p:xfrm>
          <a:off x="7848476" y="6290394"/>
          <a:ext cx="11160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7" name="Уравнение" r:id="rId4" imgW="558558" imgH="241195" progId="Equation.3">
                  <p:embed/>
                </p:oleObj>
              </mc:Choice>
              <mc:Fallback>
                <p:oleObj name="Уравнение" r:id="rId4" imgW="558558" imgH="241195" progId="Equation.3">
                  <p:embed/>
                  <p:pic>
                    <p:nvPicPr>
                      <p:cNvPr id="0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476" y="6290394"/>
                        <a:ext cx="11160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206326" y="2303147"/>
            <a:ext cx="2016224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Аэростатические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164288" y="2303147"/>
            <a:ext cx="1800200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Реактивные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10544" y="2303147"/>
            <a:ext cx="2177480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Аэродинамические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588301" y="2303147"/>
            <a:ext cx="2180887" cy="100811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Аэродинамические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2979956" y="5606461"/>
            <a:ext cx="1693174" cy="369371"/>
          </a:xfrm>
          <a:custGeom>
            <a:avLst/>
            <a:gdLst>
              <a:gd name="connsiteX0" fmla="*/ 1691653 w 1711314"/>
              <a:gd name="connsiteY0" fmla="*/ 251517 h 277883"/>
              <a:gd name="connsiteX1" fmla="*/ 182893 w 1711314"/>
              <a:gd name="connsiteY1" fmla="*/ 251517 h 277883"/>
              <a:gd name="connsiteX2" fmla="*/ 114313 w 1711314"/>
              <a:gd name="connsiteY2" fmla="*/ 7677 h 277883"/>
              <a:gd name="connsiteX3" fmla="*/ 982993 w 1711314"/>
              <a:gd name="connsiteY3" fmla="*/ 76257 h 277883"/>
              <a:gd name="connsiteX4" fmla="*/ 1691653 w 1711314"/>
              <a:gd name="connsiteY4" fmla="*/ 251517 h 277883"/>
              <a:gd name="connsiteX0" fmla="*/ 1691653 w 1709414"/>
              <a:gd name="connsiteY0" fmla="*/ 259760 h 288945"/>
              <a:gd name="connsiteX1" fmla="*/ 182893 w 1709414"/>
              <a:gd name="connsiteY1" fmla="*/ 259760 h 288945"/>
              <a:gd name="connsiteX2" fmla="*/ 114313 w 1709414"/>
              <a:gd name="connsiteY2" fmla="*/ 15920 h 288945"/>
              <a:gd name="connsiteX3" fmla="*/ 954418 w 1709414"/>
              <a:gd name="connsiteY3" fmla="*/ 36863 h 288945"/>
              <a:gd name="connsiteX4" fmla="*/ 1691653 w 1709414"/>
              <a:gd name="connsiteY4" fmla="*/ 259760 h 288945"/>
              <a:gd name="connsiteX0" fmla="*/ 1691653 w 1709414"/>
              <a:gd name="connsiteY0" fmla="*/ 272383 h 301568"/>
              <a:gd name="connsiteX1" fmla="*/ 182893 w 1709414"/>
              <a:gd name="connsiteY1" fmla="*/ 272383 h 301568"/>
              <a:gd name="connsiteX2" fmla="*/ 114313 w 1709414"/>
              <a:gd name="connsiteY2" fmla="*/ 28543 h 301568"/>
              <a:gd name="connsiteX3" fmla="*/ 954418 w 1709414"/>
              <a:gd name="connsiteY3" fmla="*/ 49486 h 301568"/>
              <a:gd name="connsiteX4" fmla="*/ 1691653 w 1709414"/>
              <a:gd name="connsiteY4" fmla="*/ 272383 h 301568"/>
              <a:gd name="connsiteX0" fmla="*/ 1676043 w 1693689"/>
              <a:gd name="connsiteY0" fmla="*/ 324480 h 357720"/>
              <a:gd name="connsiteX1" fmla="*/ 167283 w 1693689"/>
              <a:gd name="connsiteY1" fmla="*/ 324480 h 357720"/>
              <a:gd name="connsiteX2" fmla="*/ 127273 w 1693689"/>
              <a:gd name="connsiteY2" fmla="*/ 18738 h 357720"/>
              <a:gd name="connsiteX3" fmla="*/ 938808 w 1693689"/>
              <a:gd name="connsiteY3" fmla="*/ 101583 h 357720"/>
              <a:gd name="connsiteX4" fmla="*/ 1676043 w 1693689"/>
              <a:gd name="connsiteY4" fmla="*/ 324480 h 357720"/>
              <a:gd name="connsiteX0" fmla="*/ 1676043 w 1693689"/>
              <a:gd name="connsiteY0" fmla="*/ 328247 h 362873"/>
              <a:gd name="connsiteX1" fmla="*/ 167283 w 1693689"/>
              <a:gd name="connsiteY1" fmla="*/ 328247 h 362873"/>
              <a:gd name="connsiteX2" fmla="*/ 127273 w 1693689"/>
              <a:gd name="connsiteY2" fmla="*/ 22505 h 362873"/>
              <a:gd name="connsiteX3" fmla="*/ 938808 w 1693689"/>
              <a:gd name="connsiteY3" fmla="*/ 81541 h 362873"/>
              <a:gd name="connsiteX4" fmla="*/ 1676043 w 1693689"/>
              <a:gd name="connsiteY4" fmla="*/ 328247 h 362873"/>
              <a:gd name="connsiteX0" fmla="*/ 1688730 w 1706132"/>
              <a:gd name="connsiteY0" fmla="*/ 320910 h 359095"/>
              <a:gd name="connsiteX1" fmla="*/ 168066 w 1706132"/>
              <a:gd name="connsiteY1" fmla="*/ 328052 h 359095"/>
              <a:gd name="connsiteX2" fmla="*/ 128056 w 1706132"/>
              <a:gd name="connsiteY2" fmla="*/ 22310 h 359095"/>
              <a:gd name="connsiteX3" fmla="*/ 939591 w 1706132"/>
              <a:gd name="connsiteY3" fmla="*/ 81346 h 359095"/>
              <a:gd name="connsiteX4" fmla="*/ 1688730 w 1706132"/>
              <a:gd name="connsiteY4" fmla="*/ 320910 h 359095"/>
              <a:gd name="connsiteX0" fmla="*/ 1688730 w 1692854"/>
              <a:gd name="connsiteY0" fmla="*/ 320910 h 369301"/>
              <a:gd name="connsiteX1" fmla="*/ 168066 w 1692854"/>
              <a:gd name="connsiteY1" fmla="*/ 328052 h 369301"/>
              <a:gd name="connsiteX2" fmla="*/ 128056 w 1692854"/>
              <a:gd name="connsiteY2" fmla="*/ 22310 h 369301"/>
              <a:gd name="connsiteX3" fmla="*/ 939591 w 1692854"/>
              <a:gd name="connsiteY3" fmla="*/ 81346 h 369301"/>
              <a:gd name="connsiteX4" fmla="*/ 1688730 w 1692854"/>
              <a:gd name="connsiteY4" fmla="*/ 320910 h 36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2854" h="369301">
                <a:moveTo>
                  <a:pt x="1688730" y="320910"/>
                </a:moveTo>
                <a:cubicBezTo>
                  <a:pt x="1776796" y="390598"/>
                  <a:pt x="428178" y="377819"/>
                  <a:pt x="168066" y="328052"/>
                </a:cubicBezTo>
                <a:cubicBezTo>
                  <a:pt x="-92046" y="278285"/>
                  <a:pt x="-5294" y="51520"/>
                  <a:pt x="128056" y="22310"/>
                </a:cubicBezTo>
                <a:cubicBezTo>
                  <a:pt x="375706" y="-35483"/>
                  <a:pt x="679479" y="31579"/>
                  <a:pt x="939591" y="81346"/>
                </a:cubicBezTo>
                <a:cubicBezTo>
                  <a:pt x="1199703" y="131113"/>
                  <a:pt x="1600664" y="251222"/>
                  <a:pt x="1688730" y="320910"/>
                </a:cubicBezTo>
                <a:close/>
              </a:path>
            </a:pathLst>
          </a:cu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grpSp>
        <p:nvGrpSpPr>
          <p:cNvPr id="35" name="Группа 34"/>
          <p:cNvGrpSpPr>
            <a:grpSpLocks/>
          </p:cNvGrpSpPr>
          <p:nvPr/>
        </p:nvGrpSpPr>
        <p:grpSpPr bwMode="auto">
          <a:xfrm>
            <a:off x="2663502" y="5301210"/>
            <a:ext cx="2268538" cy="892746"/>
            <a:chOff x="215660" y="4696726"/>
            <a:chExt cx="2268875" cy="892514"/>
          </a:xfrm>
        </p:grpSpPr>
        <p:cxnSp>
          <p:nvCxnSpPr>
            <p:cNvPr id="36" name="Прямая со стрелкой 35"/>
            <p:cNvCxnSpPr/>
            <p:nvPr/>
          </p:nvCxnSpPr>
          <p:spPr>
            <a:xfrm>
              <a:off x="215660" y="5589240"/>
              <a:ext cx="2268875" cy="0"/>
            </a:xfrm>
            <a:prstGeom prst="straightConnector1">
              <a:avLst/>
            </a:prstGeom>
            <a:ln w="12700">
              <a:solidFill>
                <a:srgbClr val="0000CC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Полилиния 36"/>
            <p:cNvSpPr/>
            <p:nvPr/>
          </p:nvSpPr>
          <p:spPr>
            <a:xfrm>
              <a:off x="217248" y="5417834"/>
              <a:ext cx="2267287" cy="85703"/>
            </a:xfrm>
            <a:custGeom>
              <a:avLst/>
              <a:gdLst>
                <a:gd name="connsiteX0" fmla="*/ 0 w 2217420"/>
                <a:gd name="connsiteY0" fmla="*/ 0 h 22860"/>
                <a:gd name="connsiteX1" fmla="*/ 2217420 w 2217420"/>
                <a:gd name="connsiteY1" fmla="*/ 22860 h 228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7420" h="86360">
                  <a:moveTo>
                    <a:pt x="0" y="0"/>
                  </a:moveTo>
                  <a:cubicBezTo>
                    <a:pt x="686369" y="143087"/>
                    <a:pt x="1478280" y="57573"/>
                    <a:pt x="2217420" y="86360"/>
                  </a:cubicBezTo>
                </a:path>
              </a:pathLst>
            </a:custGeom>
            <a:noFill/>
            <a:ln w="12700">
              <a:solidFill>
                <a:srgbClr val="0000CC"/>
              </a:solidFill>
              <a:tailEnd type="triangle"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218835" y="5317847"/>
              <a:ext cx="2265700" cy="111552"/>
            </a:xfrm>
            <a:custGeom>
              <a:avLst/>
              <a:gdLst>
                <a:gd name="connsiteX0" fmla="*/ 0 w 2217420"/>
                <a:gd name="connsiteY0" fmla="*/ 0 h 22860"/>
                <a:gd name="connsiteX1" fmla="*/ 2217420 w 2217420"/>
                <a:gd name="connsiteY1" fmla="*/ 22860 h 228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4316"/>
                <a:gd name="connsiteY0" fmla="*/ 0 h 162560"/>
                <a:gd name="connsiteX1" fmla="*/ 2214316 w 2214316"/>
                <a:gd name="connsiteY1" fmla="*/ 162560 h 162560"/>
                <a:gd name="connsiteX0" fmla="*/ 0 w 2214316"/>
                <a:gd name="connsiteY0" fmla="*/ 0 h 172047"/>
                <a:gd name="connsiteX1" fmla="*/ 2214316 w 2214316"/>
                <a:gd name="connsiteY1" fmla="*/ 162560 h 172047"/>
                <a:gd name="connsiteX0" fmla="*/ 0 w 2214316"/>
                <a:gd name="connsiteY0" fmla="*/ 0 h 185135"/>
                <a:gd name="connsiteX1" fmla="*/ 273298 w 2214316"/>
                <a:gd name="connsiteY1" fmla="*/ 89942 h 185135"/>
                <a:gd name="connsiteX2" fmla="*/ 2214316 w 2214316"/>
                <a:gd name="connsiteY2" fmla="*/ 162560 h 185135"/>
                <a:gd name="connsiteX0" fmla="*/ 0 w 2214316"/>
                <a:gd name="connsiteY0" fmla="*/ 0 h 102585"/>
                <a:gd name="connsiteX1" fmla="*/ 273298 w 2214316"/>
                <a:gd name="connsiteY1" fmla="*/ 7392 h 102585"/>
                <a:gd name="connsiteX2" fmla="*/ 2214316 w 2214316"/>
                <a:gd name="connsiteY2" fmla="*/ 80010 h 102585"/>
                <a:gd name="connsiteX0" fmla="*/ 0 w 2214316"/>
                <a:gd name="connsiteY0" fmla="*/ 0 h 139875"/>
                <a:gd name="connsiteX1" fmla="*/ 496800 w 2214316"/>
                <a:gd name="connsiteY1" fmla="*/ 61367 h 139875"/>
                <a:gd name="connsiteX2" fmla="*/ 2214316 w 2214316"/>
                <a:gd name="connsiteY2" fmla="*/ 80010 h 139875"/>
                <a:gd name="connsiteX0" fmla="*/ 0 w 2214316"/>
                <a:gd name="connsiteY0" fmla="*/ 0 h 98961"/>
                <a:gd name="connsiteX1" fmla="*/ 496800 w 2214316"/>
                <a:gd name="connsiteY1" fmla="*/ 61367 h 98961"/>
                <a:gd name="connsiteX2" fmla="*/ 2214316 w 2214316"/>
                <a:gd name="connsiteY2" fmla="*/ 80010 h 98961"/>
                <a:gd name="connsiteX0" fmla="*/ 0 w 2214316"/>
                <a:gd name="connsiteY0" fmla="*/ 0 h 98961"/>
                <a:gd name="connsiteX1" fmla="*/ 496800 w 2214316"/>
                <a:gd name="connsiteY1" fmla="*/ 61367 h 98961"/>
                <a:gd name="connsiteX2" fmla="*/ 2214316 w 2214316"/>
                <a:gd name="connsiteY2" fmla="*/ 80010 h 98961"/>
                <a:gd name="connsiteX0" fmla="*/ 0 w 2214316"/>
                <a:gd name="connsiteY0" fmla="*/ 0 h 116385"/>
                <a:gd name="connsiteX1" fmla="*/ 589926 w 2214316"/>
                <a:gd name="connsiteY1" fmla="*/ 83592 h 116385"/>
                <a:gd name="connsiteX2" fmla="*/ 2214316 w 2214316"/>
                <a:gd name="connsiteY2" fmla="*/ 80010 h 116385"/>
                <a:gd name="connsiteX0" fmla="*/ 0 w 2214316"/>
                <a:gd name="connsiteY0" fmla="*/ 0 h 96593"/>
                <a:gd name="connsiteX1" fmla="*/ 391257 w 2214316"/>
                <a:gd name="connsiteY1" fmla="*/ 58192 h 96593"/>
                <a:gd name="connsiteX2" fmla="*/ 2214316 w 2214316"/>
                <a:gd name="connsiteY2" fmla="*/ 80010 h 96593"/>
                <a:gd name="connsiteX0" fmla="*/ 0 w 2214316"/>
                <a:gd name="connsiteY0" fmla="*/ 2390 h 98983"/>
                <a:gd name="connsiteX1" fmla="*/ 391257 w 2214316"/>
                <a:gd name="connsiteY1" fmla="*/ 60582 h 98983"/>
                <a:gd name="connsiteX2" fmla="*/ 2214316 w 2214316"/>
                <a:gd name="connsiteY2" fmla="*/ 82400 h 98983"/>
                <a:gd name="connsiteX0" fmla="*/ 0 w 2214316"/>
                <a:gd name="connsiteY0" fmla="*/ 2390 h 112214"/>
                <a:gd name="connsiteX1" fmla="*/ 391257 w 2214316"/>
                <a:gd name="connsiteY1" fmla="*/ 60582 h 112214"/>
                <a:gd name="connsiteX2" fmla="*/ 2214316 w 2214316"/>
                <a:gd name="connsiteY2" fmla="*/ 82400 h 11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4316" h="112214">
                  <a:moveTo>
                    <a:pt x="0" y="2390"/>
                  </a:moveTo>
                  <a:cubicBezTo>
                    <a:pt x="193537" y="-5729"/>
                    <a:pt x="234970" y="5201"/>
                    <a:pt x="391257" y="60582"/>
                  </a:cubicBezTo>
                  <a:cubicBezTo>
                    <a:pt x="866412" y="148652"/>
                    <a:pt x="1470521" y="101508"/>
                    <a:pt x="2214316" y="82400"/>
                  </a:cubicBezTo>
                </a:path>
              </a:pathLst>
            </a:custGeom>
            <a:noFill/>
            <a:ln w="12700">
              <a:solidFill>
                <a:srgbClr val="0000CC"/>
              </a:solidFill>
              <a:tailEnd type="triangle"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39" name="Полилиния 38"/>
            <p:cNvSpPr/>
            <p:nvPr/>
          </p:nvSpPr>
          <p:spPr>
            <a:xfrm>
              <a:off x="228362" y="4928395"/>
              <a:ext cx="2241883" cy="331747"/>
            </a:xfrm>
            <a:custGeom>
              <a:avLst/>
              <a:gdLst>
                <a:gd name="connsiteX0" fmla="*/ 0 w 2217420"/>
                <a:gd name="connsiteY0" fmla="*/ 0 h 22860"/>
                <a:gd name="connsiteX1" fmla="*/ 2217420 w 2217420"/>
                <a:gd name="connsiteY1" fmla="*/ 22860 h 228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4316"/>
                <a:gd name="connsiteY0" fmla="*/ 0 h 162560"/>
                <a:gd name="connsiteX1" fmla="*/ 2214316 w 2214316"/>
                <a:gd name="connsiteY1" fmla="*/ 162560 h 162560"/>
                <a:gd name="connsiteX0" fmla="*/ 0 w 2214316"/>
                <a:gd name="connsiteY0" fmla="*/ 0 h 172047"/>
                <a:gd name="connsiteX1" fmla="*/ 2214316 w 2214316"/>
                <a:gd name="connsiteY1" fmla="*/ 162560 h 172047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65641 h 231376"/>
                <a:gd name="connsiteX1" fmla="*/ 2192586 w 2192586"/>
                <a:gd name="connsiteY1" fmla="*/ 231376 h 231376"/>
                <a:gd name="connsiteX0" fmla="*/ 0 w 2192586"/>
                <a:gd name="connsiteY0" fmla="*/ 12639 h 178374"/>
                <a:gd name="connsiteX1" fmla="*/ 2192586 w 2192586"/>
                <a:gd name="connsiteY1" fmla="*/ 178374 h 178374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0 h 165735"/>
                <a:gd name="connsiteX1" fmla="*/ 248570 w 2192586"/>
                <a:gd name="connsiteY1" fmla="*/ 3253 h 165735"/>
                <a:gd name="connsiteX2" fmla="*/ 2192586 w 2192586"/>
                <a:gd name="connsiteY2" fmla="*/ 165735 h 16573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28968 h 294703"/>
                <a:gd name="connsiteX1" fmla="*/ 633490 w 2192586"/>
                <a:gd name="connsiteY1" fmla="*/ 0 h 294703"/>
                <a:gd name="connsiteX2" fmla="*/ 2192586 w 2192586"/>
                <a:gd name="connsiteY2" fmla="*/ 294703 h 294703"/>
                <a:gd name="connsiteX0" fmla="*/ 0 w 2192586"/>
                <a:gd name="connsiteY0" fmla="*/ 131010 h 296745"/>
                <a:gd name="connsiteX1" fmla="*/ 633490 w 2192586"/>
                <a:gd name="connsiteY1" fmla="*/ 2042 h 296745"/>
                <a:gd name="connsiteX2" fmla="*/ 2192586 w 2192586"/>
                <a:gd name="connsiteY2" fmla="*/ 296745 h 296745"/>
                <a:gd name="connsiteX0" fmla="*/ 0 w 2192586"/>
                <a:gd name="connsiteY0" fmla="*/ 141273 h 307008"/>
                <a:gd name="connsiteX1" fmla="*/ 711095 w 2192586"/>
                <a:gd name="connsiteY1" fmla="*/ 1935 h 307008"/>
                <a:gd name="connsiteX2" fmla="*/ 2192586 w 2192586"/>
                <a:gd name="connsiteY2" fmla="*/ 307008 h 307008"/>
                <a:gd name="connsiteX0" fmla="*/ 0 w 2192586"/>
                <a:gd name="connsiteY0" fmla="*/ 138707 h 304442"/>
                <a:gd name="connsiteX1" fmla="*/ 577614 w 2192586"/>
                <a:gd name="connsiteY1" fmla="*/ 1962 h 304442"/>
                <a:gd name="connsiteX2" fmla="*/ 2192586 w 2192586"/>
                <a:gd name="connsiteY2" fmla="*/ 304442 h 304442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23782 h 289517"/>
                <a:gd name="connsiteX1" fmla="*/ 490697 w 2192586"/>
                <a:gd name="connsiteY1" fmla="*/ 0 h 289517"/>
                <a:gd name="connsiteX2" fmla="*/ 2192586 w 2192586"/>
                <a:gd name="connsiteY2" fmla="*/ 289517 h 289517"/>
                <a:gd name="connsiteX0" fmla="*/ 0 w 2192586"/>
                <a:gd name="connsiteY0" fmla="*/ 104395 h 270130"/>
                <a:gd name="connsiteX1" fmla="*/ 579207 w 2192586"/>
                <a:gd name="connsiteY1" fmla="*/ 0 h 270130"/>
                <a:gd name="connsiteX2" fmla="*/ 2192586 w 2192586"/>
                <a:gd name="connsiteY2" fmla="*/ 270130 h 270130"/>
                <a:gd name="connsiteX0" fmla="*/ 0 w 2192586"/>
                <a:gd name="connsiteY0" fmla="*/ 104395 h 270130"/>
                <a:gd name="connsiteX1" fmla="*/ 579207 w 2192586"/>
                <a:gd name="connsiteY1" fmla="*/ 0 h 270130"/>
                <a:gd name="connsiteX2" fmla="*/ 2192586 w 2192586"/>
                <a:gd name="connsiteY2" fmla="*/ 270130 h 270130"/>
                <a:gd name="connsiteX0" fmla="*/ 0 w 2192586"/>
                <a:gd name="connsiteY0" fmla="*/ 104435 h 270170"/>
                <a:gd name="connsiteX1" fmla="*/ 579207 w 2192586"/>
                <a:gd name="connsiteY1" fmla="*/ 40 h 270170"/>
                <a:gd name="connsiteX2" fmla="*/ 2192586 w 2192586"/>
                <a:gd name="connsiteY2" fmla="*/ 270170 h 270170"/>
                <a:gd name="connsiteX0" fmla="*/ 0 w 2192586"/>
                <a:gd name="connsiteY0" fmla="*/ 104432 h 270167"/>
                <a:gd name="connsiteX1" fmla="*/ 579207 w 2192586"/>
                <a:gd name="connsiteY1" fmla="*/ 37 h 270167"/>
                <a:gd name="connsiteX2" fmla="*/ 2192586 w 2192586"/>
                <a:gd name="connsiteY2" fmla="*/ 270167 h 2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2586" h="270167">
                  <a:moveTo>
                    <a:pt x="0" y="104432"/>
                  </a:moveTo>
                  <a:cubicBezTo>
                    <a:pt x="339470" y="98604"/>
                    <a:pt x="391843" y="5865"/>
                    <a:pt x="579207" y="37"/>
                  </a:cubicBezTo>
                  <a:cubicBezTo>
                    <a:pt x="1128823" y="-3432"/>
                    <a:pt x="1778593" y="241175"/>
                    <a:pt x="2192586" y="270167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tailEnd type="triangle"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40" name="Полилиния 39"/>
            <p:cNvSpPr/>
            <p:nvPr/>
          </p:nvSpPr>
          <p:spPr>
            <a:xfrm>
              <a:off x="226775" y="4837976"/>
              <a:ext cx="2243470" cy="309482"/>
            </a:xfrm>
            <a:custGeom>
              <a:avLst/>
              <a:gdLst>
                <a:gd name="connsiteX0" fmla="*/ 0 w 2217420"/>
                <a:gd name="connsiteY0" fmla="*/ 0 h 22860"/>
                <a:gd name="connsiteX1" fmla="*/ 2217420 w 2217420"/>
                <a:gd name="connsiteY1" fmla="*/ 22860 h 228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4316"/>
                <a:gd name="connsiteY0" fmla="*/ 0 h 162560"/>
                <a:gd name="connsiteX1" fmla="*/ 2214316 w 2214316"/>
                <a:gd name="connsiteY1" fmla="*/ 162560 h 162560"/>
                <a:gd name="connsiteX0" fmla="*/ 0 w 2214316"/>
                <a:gd name="connsiteY0" fmla="*/ 0 h 172047"/>
                <a:gd name="connsiteX1" fmla="*/ 2214316 w 2214316"/>
                <a:gd name="connsiteY1" fmla="*/ 162560 h 172047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65641 h 231376"/>
                <a:gd name="connsiteX1" fmla="*/ 2192586 w 2192586"/>
                <a:gd name="connsiteY1" fmla="*/ 231376 h 231376"/>
                <a:gd name="connsiteX0" fmla="*/ 0 w 2192586"/>
                <a:gd name="connsiteY0" fmla="*/ 12639 h 178374"/>
                <a:gd name="connsiteX1" fmla="*/ 2192586 w 2192586"/>
                <a:gd name="connsiteY1" fmla="*/ 178374 h 178374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0 h 165735"/>
                <a:gd name="connsiteX1" fmla="*/ 248570 w 2192586"/>
                <a:gd name="connsiteY1" fmla="*/ 3253 h 165735"/>
                <a:gd name="connsiteX2" fmla="*/ 2192586 w 2192586"/>
                <a:gd name="connsiteY2" fmla="*/ 165735 h 16573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28968 h 294703"/>
                <a:gd name="connsiteX1" fmla="*/ 633490 w 2192586"/>
                <a:gd name="connsiteY1" fmla="*/ 0 h 294703"/>
                <a:gd name="connsiteX2" fmla="*/ 2192586 w 2192586"/>
                <a:gd name="connsiteY2" fmla="*/ 294703 h 294703"/>
                <a:gd name="connsiteX0" fmla="*/ 0 w 2192586"/>
                <a:gd name="connsiteY0" fmla="*/ 131010 h 296745"/>
                <a:gd name="connsiteX1" fmla="*/ 633490 w 2192586"/>
                <a:gd name="connsiteY1" fmla="*/ 2042 h 296745"/>
                <a:gd name="connsiteX2" fmla="*/ 2192586 w 2192586"/>
                <a:gd name="connsiteY2" fmla="*/ 296745 h 296745"/>
                <a:gd name="connsiteX0" fmla="*/ 0 w 2192586"/>
                <a:gd name="connsiteY0" fmla="*/ 141273 h 307008"/>
                <a:gd name="connsiteX1" fmla="*/ 711095 w 2192586"/>
                <a:gd name="connsiteY1" fmla="*/ 1935 h 307008"/>
                <a:gd name="connsiteX2" fmla="*/ 2192586 w 2192586"/>
                <a:gd name="connsiteY2" fmla="*/ 307008 h 307008"/>
                <a:gd name="connsiteX0" fmla="*/ 0 w 2192586"/>
                <a:gd name="connsiteY0" fmla="*/ 138707 h 304442"/>
                <a:gd name="connsiteX1" fmla="*/ 577614 w 2192586"/>
                <a:gd name="connsiteY1" fmla="*/ 1962 h 304442"/>
                <a:gd name="connsiteX2" fmla="*/ 2192586 w 2192586"/>
                <a:gd name="connsiteY2" fmla="*/ 304442 h 304442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08227 h 273962"/>
                <a:gd name="connsiteX1" fmla="*/ 583823 w 2192586"/>
                <a:gd name="connsiteY1" fmla="*/ 0 h 273962"/>
                <a:gd name="connsiteX2" fmla="*/ 2192586 w 2192586"/>
                <a:gd name="connsiteY2" fmla="*/ 273962 h 273962"/>
                <a:gd name="connsiteX0" fmla="*/ 0 w 2192586"/>
                <a:gd name="connsiteY0" fmla="*/ 108227 h 273962"/>
                <a:gd name="connsiteX1" fmla="*/ 583823 w 2192586"/>
                <a:gd name="connsiteY1" fmla="*/ 0 h 273962"/>
                <a:gd name="connsiteX2" fmla="*/ 2192586 w 2192586"/>
                <a:gd name="connsiteY2" fmla="*/ 273962 h 273962"/>
                <a:gd name="connsiteX0" fmla="*/ 0 w 2192586"/>
                <a:gd name="connsiteY0" fmla="*/ 95264 h 260999"/>
                <a:gd name="connsiteX1" fmla="*/ 509322 w 2192586"/>
                <a:gd name="connsiteY1" fmla="*/ 0 h 260999"/>
                <a:gd name="connsiteX2" fmla="*/ 2192586 w 2192586"/>
                <a:gd name="connsiteY2" fmla="*/ 260999 h 260999"/>
                <a:gd name="connsiteX0" fmla="*/ 0 w 2192586"/>
                <a:gd name="connsiteY0" fmla="*/ 95264 h 253208"/>
                <a:gd name="connsiteX1" fmla="*/ 509322 w 2192586"/>
                <a:gd name="connsiteY1" fmla="*/ 0 h 253208"/>
                <a:gd name="connsiteX2" fmla="*/ 2192586 w 2192586"/>
                <a:gd name="connsiteY2" fmla="*/ 253208 h 253208"/>
                <a:gd name="connsiteX0" fmla="*/ 0 w 2192586"/>
                <a:gd name="connsiteY0" fmla="*/ 95264 h 253208"/>
                <a:gd name="connsiteX1" fmla="*/ 509322 w 2192586"/>
                <a:gd name="connsiteY1" fmla="*/ 0 h 253208"/>
                <a:gd name="connsiteX2" fmla="*/ 2192586 w 2192586"/>
                <a:gd name="connsiteY2" fmla="*/ 253208 h 25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2586" h="253208">
                  <a:moveTo>
                    <a:pt x="0" y="95264"/>
                  </a:moveTo>
                  <a:cubicBezTo>
                    <a:pt x="339470" y="89436"/>
                    <a:pt x="321958" y="5828"/>
                    <a:pt x="509322" y="0"/>
                  </a:cubicBezTo>
                  <a:cubicBezTo>
                    <a:pt x="919183" y="13979"/>
                    <a:pt x="1535709" y="186380"/>
                    <a:pt x="2192586" y="253208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tailEnd type="triangle"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41" name="Полилиния 40"/>
            <p:cNvSpPr/>
            <p:nvPr/>
          </p:nvSpPr>
          <p:spPr>
            <a:xfrm>
              <a:off x="225186" y="4771320"/>
              <a:ext cx="2243471" cy="245999"/>
            </a:xfrm>
            <a:custGeom>
              <a:avLst/>
              <a:gdLst>
                <a:gd name="connsiteX0" fmla="*/ 0 w 2217420"/>
                <a:gd name="connsiteY0" fmla="*/ 0 h 22860"/>
                <a:gd name="connsiteX1" fmla="*/ 2217420 w 2217420"/>
                <a:gd name="connsiteY1" fmla="*/ 22860 h 228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4316"/>
                <a:gd name="connsiteY0" fmla="*/ 0 h 162560"/>
                <a:gd name="connsiteX1" fmla="*/ 2214316 w 2214316"/>
                <a:gd name="connsiteY1" fmla="*/ 162560 h 162560"/>
                <a:gd name="connsiteX0" fmla="*/ 0 w 2214316"/>
                <a:gd name="connsiteY0" fmla="*/ 0 h 172047"/>
                <a:gd name="connsiteX1" fmla="*/ 2214316 w 2214316"/>
                <a:gd name="connsiteY1" fmla="*/ 162560 h 172047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65641 h 231376"/>
                <a:gd name="connsiteX1" fmla="*/ 2192586 w 2192586"/>
                <a:gd name="connsiteY1" fmla="*/ 231376 h 231376"/>
                <a:gd name="connsiteX0" fmla="*/ 0 w 2192586"/>
                <a:gd name="connsiteY0" fmla="*/ 12639 h 178374"/>
                <a:gd name="connsiteX1" fmla="*/ 2192586 w 2192586"/>
                <a:gd name="connsiteY1" fmla="*/ 178374 h 178374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0 h 165735"/>
                <a:gd name="connsiteX1" fmla="*/ 248570 w 2192586"/>
                <a:gd name="connsiteY1" fmla="*/ 3253 h 165735"/>
                <a:gd name="connsiteX2" fmla="*/ 2192586 w 2192586"/>
                <a:gd name="connsiteY2" fmla="*/ 165735 h 16573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28968 h 294703"/>
                <a:gd name="connsiteX1" fmla="*/ 633490 w 2192586"/>
                <a:gd name="connsiteY1" fmla="*/ 0 h 294703"/>
                <a:gd name="connsiteX2" fmla="*/ 2192586 w 2192586"/>
                <a:gd name="connsiteY2" fmla="*/ 294703 h 294703"/>
                <a:gd name="connsiteX0" fmla="*/ 0 w 2192586"/>
                <a:gd name="connsiteY0" fmla="*/ 131010 h 296745"/>
                <a:gd name="connsiteX1" fmla="*/ 633490 w 2192586"/>
                <a:gd name="connsiteY1" fmla="*/ 2042 h 296745"/>
                <a:gd name="connsiteX2" fmla="*/ 2192586 w 2192586"/>
                <a:gd name="connsiteY2" fmla="*/ 296745 h 296745"/>
                <a:gd name="connsiteX0" fmla="*/ 0 w 2192586"/>
                <a:gd name="connsiteY0" fmla="*/ 141273 h 307008"/>
                <a:gd name="connsiteX1" fmla="*/ 711095 w 2192586"/>
                <a:gd name="connsiteY1" fmla="*/ 1935 h 307008"/>
                <a:gd name="connsiteX2" fmla="*/ 2192586 w 2192586"/>
                <a:gd name="connsiteY2" fmla="*/ 307008 h 307008"/>
                <a:gd name="connsiteX0" fmla="*/ 0 w 2192586"/>
                <a:gd name="connsiteY0" fmla="*/ 138707 h 304442"/>
                <a:gd name="connsiteX1" fmla="*/ 577614 w 2192586"/>
                <a:gd name="connsiteY1" fmla="*/ 1962 h 304442"/>
                <a:gd name="connsiteX2" fmla="*/ 2192586 w 2192586"/>
                <a:gd name="connsiteY2" fmla="*/ 304442 h 304442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97856 h 263591"/>
                <a:gd name="connsiteX1" fmla="*/ 586927 w 2192586"/>
                <a:gd name="connsiteY1" fmla="*/ 0 h 263591"/>
                <a:gd name="connsiteX2" fmla="*/ 2192586 w 2192586"/>
                <a:gd name="connsiteY2" fmla="*/ 263591 h 263591"/>
                <a:gd name="connsiteX0" fmla="*/ 0 w 2192586"/>
                <a:gd name="connsiteY0" fmla="*/ 71930 h 237665"/>
                <a:gd name="connsiteX1" fmla="*/ 593135 w 2192586"/>
                <a:gd name="connsiteY1" fmla="*/ 0 h 237665"/>
                <a:gd name="connsiteX2" fmla="*/ 2192586 w 2192586"/>
                <a:gd name="connsiteY2" fmla="*/ 237665 h 237665"/>
                <a:gd name="connsiteX0" fmla="*/ 0 w 2192586"/>
                <a:gd name="connsiteY0" fmla="*/ 71930 h 237665"/>
                <a:gd name="connsiteX1" fmla="*/ 593135 w 2192586"/>
                <a:gd name="connsiteY1" fmla="*/ 0 h 237665"/>
                <a:gd name="connsiteX2" fmla="*/ 2192586 w 2192586"/>
                <a:gd name="connsiteY2" fmla="*/ 237665 h 237665"/>
                <a:gd name="connsiteX0" fmla="*/ 0 w 2192586"/>
                <a:gd name="connsiteY0" fmla="*/ 58967 h 224702"/>
                <a:gd name="connsiteX1" fmla="*/ 531051 w 2192586"/>
                <a:gd name="connsiteY1" fmla="*/ 0 h 224702"/>
                <a:gd name="connsiteX2" fmla="*/ 2192586 w 2192586"/>
                <a:gd name="connsiteY2" fmla="*/ 224702 h 224702"/>
                <a:gd name="connsiteX0" fmla="*/ 0 w 2192586"/>
                <a:gd name="connsiteY0" fmla="*/ 58967 h 201323"/>
                <a:gd name="connsiteX1" fmla="*/ 531051 w 2192586"/>
                <a:gd name="connsiteY1" fmla="*/ 0 h 201323"/>
                <a:gd name="connsiteX2" fmla="*/ 2192586 w 2192586"/>
                <a:gd name="connsiteY2" fmla="*/ 201323 h 201323"/>
                <a:gd name="connsiteX0" fmla="*/ 0 w 2192586"/>
                <a:gd name="connsiteY0" fmla="*/ 58967 h 201323"/>
                <a:gd name="connsiteX1" fmla="*/ 531051 w 2192586"/>
                <a:gd name="connsiteY1" fmla="*/ 0 h 201323"/>
                <a:gd name="connsiteX2" fmla="*/ 2192586 w 2192586"/>
                <a:gd name="connsiteY2" fmla="*/ 201323 h 20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2586" h="201323">
                  <a:moveTo>
                    <a:pt x="0" y="58967"/>
                  </a:moveTo>
                  <a:cubicBezTo>
                    <a:pt x="339470" y="53139"/>
                    <a:pt x="343687" y="5828"/>
                    <a:pt x="531051" y="0"/>
                  </a:cubicBezTo>
                  <a:cubicBezTo>
                    <a:pt x="940912" y="13979"/>
                    <a:pt x="1515530" y="162995"/>
                    <a:pt x="2192586" y="201323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tailEnd type="triangle"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42" name="Полилиния 41"/>
            <p:cNvSpPr/>
            <p:nvPr/>
          </p:nvSpPr>
          <p:spPr>
            <a:xfrm>
              <a:off x="226775" y="4696726"/>
              <a:ext cx="2238707" cy="193626"/>
            </a:xfrm>
            <a:custGeom>
              <a:avLst/>
              <a:gdLst>
                <a:gd name="connsiteX0" fmla="*/ 0 w 2217420"/>
                <a:gd name="connsiteY0" fmla="*/ 0 h 22860"/>
                <a:gd name="connsiteX1" fmla="*/ 2217420 w 2217420"/>
                <a:gd name="connsiteY1" fmla="*/ 22860 h 228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7420"/>
                <a:gd name="connsiteY0" fmla="*/ 0 h 86360"/>
                <a:gd name="connsiteX1" fmla="*/ 2217420 w 2217420"/>
                <a:gd name="connsiteY1" fmla="*/ 86360 h 86360"/>
                <a:gd name="connsiteX0" fmla="*/ 0 w 2214316"/>
                <a:gd name="connsiteY0" fmla="*/ 0 h 162560"/>
                <a:gd name="connsiteX1" fmla="*/ 2214316 w 2214316"/>
                <a:gd name="connsiteY1" fmla="*/ 162560 h 162560"/>
                <a:gd name="connsiteX0" fmla="*/ 0 w 2214316"/>
                <a:gd name="connsiteY0" fmla="*/ 0 h 172047"/>
                <a:gd name="connsiteX1" fmla="*/ 2214316 w 2214316"/>
                <a:gd name="connsiteY1" fmla="*/ 162560 h 172047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205003"/>
                <a:gd name="connsiteY0" fmla="*/ 0 h 365760"/>
                <a:gd name="connsiteX1" fmla="*/ 2205003 w 2205003"/>
                <a:gd name="connsiteY1" fmla="*/ 365760 h 365760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65641 h 231376"/>
                <a:gd name="connsiteX1" fmla="*/ 2192586 w 2192586"/>
                <a:gd name="connsiteY1" fmla="*/ 231376 h 231376"/>
                <a:gd name="connsiteX0" fmla="*/ 0 w 2192586"/>
                <a:gd name="connsiteY0" fmla="*/ 12639 h 178374"/>
                <a:gd name="connsiteX1" fmla="*/ 2192586 w 2192586"/>
                <a:gd name="connsiteY1" fmla="*/ 178374 h 178374"/>
                <a:gd name="connsiteX0" fmla="*/ 0 w 2192586"/>
                <a:gd name="connsiteY0" fmla="*/ 0 h 165735"/>
                <a:gd name="connsiteX1" fmla="*/ 2192586 w 2192586"/>
                <a:gd name="connsiteY1" fmla="*/ 165735 h 165735"/>
                <a:gd name="connsiteX0" fmla="*/ 0 w 2192586"/>
                <a:gd name="connsiteY0" fmla="*/ 0 h 165735"/>
                <a:gd name="connsiteX1" fmla="*/ 248570 w 2192586"/>
                <a:gd name="connsiteY1" fmla="*/ 3253 h 165735"/>
                <a:gd name="connsiteX2" fmla="*/ 2192586 w 2192586"/>
                <a:gd name="connsiteY2" fmla="*/ 165735 h 16573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10820 h 276555"/>
                <a:gd name="connsiteX1" fmla="*/ 496905 w 2192586"/>
                <a:gd name="connsiteY1" fmla="*/ 0 h 276555"/>
                <a:gd name="connsiteX2" fmla="*/ 2192586 w 2192586"/>
                <a:gd name="connsiteY2" fmla="*/ 276555 h 276555"/>
                <a:gd name="connsiteX0" fmla="*/ 0 w 2192586"/>
                <a:gd name="connsiteY0" fmla="*/ 128968 h 294703"/>
                <a:gd name="connsiteX1" fmla="*/ 633490 w 2192586"/>
                <a:gd name="connsiteY1" fmla="*/ 0 h 294703"/>
                <a:gd name="connsiteX2" fmla="*/ 2192586 w 2192586"/>
                <a:gd name="connsiteY2" fmla="*/ 294703 h 294703"/>
                <a:gd name="connsiteX0" fmla="*/ 0 w 2192586"/>
                <a:gd name="connsiteY0" fmla="*/ 131010 h 296745"/>
                <a:gd name="connsiteX1" fmla="*/ 633490 w 2192586"/>
                <a:gd name="connsiteY1" fmla="*/ 2042 h 296745"/>
                <a:gd name="connsiteX2" fmla="*/ 2192586 w 2192586"/>
                <a:gd name="connsiteY2" fmla="*/ 296745 h 296745"/>
                <a:gd name="connsiteX0" fmla="*/ 0 w 2192586"/>
                <a:gd name="connsiteY0" fmla="*/ 141273 h 307008"/>
                <a:gd name="connsiteX1" fmla="*/ 711095 w 2192586"/>
                <a:gd name="connsiteY1" fmla="*/ 1935 h 307008"/>
                <a:gd name="connsiteX2" fmla="*/ 2192586 w 2192586"/>
                <a:gd name="connsiteY2" fmla="*/ 307008 h 307008"/>
                <a:gd name="connsiteX0" fmla="*/ 0 w 2192586"/>
                <a:gd name="connsiteY0" fmla="*/ 138707 h 304442"/>
                <a:gd name="connsiteX1" fmla="*/ 577614 w 2192586"/>
                <a:gd name="connsiteY1" fmla="*/ 1962 h 304442"/>
                <a:gd name="connsiteX2" fmla="*/ 2192586 w 2192586"/>
                <a:gd name="connsiteY2" fmla="*/ 304442 h 304442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136745 h 302480"/>
                <a:gd name="connsiteX1" fmla="*/ 577614 w 2192586"/>
                <a:gd name="connsiteY1" fmla="*/ 0 h 302480"/>
                <a:gd name="connsiteX2" fmla="*/ 2192586 w 2192586"/>
                <a:gd name="connsiteY2" fmla="*/ 302480 h 302480"/>
                <a:gd name="connsiteX0" fmla="*/ 0 w 2192586"/>
                <a:gd name="connsiteY0" fmla="*/ 97856 h 263591"/>
                <a:gd name="connsiteX1" fmla="*/ 586927 w 2192586"/>
                <a:gd name="connsiteY1" fmla="*/ 0 h 263591"/>
                <a:gd name="connsiteX2" fmla="*/ 2192586 w 2192586"/>
                <a:gd name="connsiteY2" fmla="*/ 263591 h 263591"/>
                <a:gd name="connsiteX0" fmla="*/ 0 w 2192586"/>
                <a:gd name="connsiteY0" fmla="*/ 71930 h 237665"/>
                <a:gd name="connsiteX1" fmla="*/ 593135 w 2192586"/>
                <a:gd name="connsiteY1" fmla="*/ 0 h 237665"/>
                <a:gd name="connsiteX2" fmla="*/ 2192586 w 2192586"/>
                <a:gd name="connsiteY2" fmla="*/ 237665 h 237665"/>
                <a:gd name="connsiteX0" fmla="*/ 0 w 2192586"/>
                <a:gd name="connsiteY0" fmla="*/ 35634 h 201369"/>
                <a:gd name="connsiteX1" fmla="*/ 590031 w 2192586"/>
                <a:gd name="connsiteY1" fmla="*/ 0 h 201369"/>
                <a:gd name="connsiteX2" fmla="*/ 2192586 w 2192586"/>
                <a:gd name="connsiteY2" fmla="*/ 201369 h 201369"/>
                <a:gd name="connsiteX0" fmla="*/ 0 w 2192586"/>
                <a:gd name="connsiteY0" fmla="*/ 35634 h 201369"/>
                <a:gd name="connsiteX1" fmla="*/ 590031 w 2192586"/>
                <a:gd name="connsiteY1" fmla="*/ 0 h 201369"/>
                <a:gd name="connsiteX2" fmla="*/ 2192586 w 2192586"/>
                <a:gd name="connsiteY2" fmla="*/ 201369 h 201369"/>
                <a:gd name="connsiteX0" fmla="*/ 0 w 2187930"/>
                <a:gd name="connsiteY0" fmla="*/ 35634 h 158497"/>
                <a:gd name="connsiteX1" fmla="*/ 590031 w 2187930"/>
                <a:gd name="connsiteY1" fmla="*/ 0 h 158497"/>
                <a:gd name="connsiteX2" fmla="*/ 2187930 w 2187930"/>
                <a:gd name="connsiteY2" fmla="*/ 158497 h 158497"/>
                <a:gd name="connsiteX0" fmla="*/ 0 w 2187930"/>
                <a:gd name="connsiteY0" fmla="*/ 35634 h 158497"/>
                <a:gd name="connsiteX1" fmla="*/ 590031 w 2187930"/>
                <a:gd name="connsiteY1" fmla="*/ 0 h 158497"/>
                <a:gd name="connsiteX2" fmla="*/ 2187930 w 2187930"/>
                <a:gd name="connsiteY2" fmla="*/ 158497 h 158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7930" h="158497">
                  <a:moveTo>
                    <a:pt x="0" y="35634"/>
                  </a:moveTo>
                  <a:cubicBezTo>
                    <a:pt x="339470" y="29806"/>
                    <a:pt x="402667" y="5828"/>
                    <a:pt x="590031" y="0"/>
                  </a:cubicBezTo>
                  <a:cubicBezTo>
                    <a:pt x="999892" y="13979"/>
                    <a:pt x="1495353" y="135765"/>
                    <a:pt x="2187930" y="158497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tailEnd type="triangle" w="sm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</p:grpSp>
      <p:graphicFrame>
        <p:nvGraphicFramePr>
          <p:cNvPr id="44" name="Объект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391041"/>
              </p:ext>
            </p:extLst>
          </p:nvPr>
        </p:nvGraphicFramePr>
        <p:xfrm>
          <a:off x="151160" y="3592513"/>
          <a:ext cx="2260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" name="Уравнение" r:id="rId6" imgW="1130040" imgH="393480" progId="Equation.3">
                  <p:embed/>
                </p:oleObj>
              </mc:Choice>
              <mc:Fallback>
                <p:oleObj name="Уравнение" r:id="rId6" imgW="1130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60" y="3592513"/>
                        <a:ext cx="2260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793546" y="5361852"/>
            <a:ext cx="1828800" cy="422592"/>
            <a:chOff x="1793546" y="5361852"/>
            <a:chExt cx="1828800" cy="422592"/>
          </a:xfrm>
        </p:grpSpPr>
        <p:cxnSp>
          <p:nvCxnSpPr>
            <p:cNvPr id="46" name="Прямая со стрелкой 45"/>
            <p:cNvCxnSpPr/>
            <p:nvPr/>
          </p:nvCxnSpPr>
          <p:spPr bwMode="auto">
            <a:xfrm rot="16200000" flipV="1">
              <a:off x="2707946" y="4870044"/>
              <a:ext cx="0" cy="18288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7" name="Объект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2328672"/>
                </p:ext>
              </p:extLst>
            </p:nvPr>
          </p:nvGraphicFramePr>
          <p:xfrm>
            <a:off x="1813018" y="5361852"/>
            <a:ext cx="254000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49" name="Уравнение" r:id="rId8" imgW="126720" imgH="177480" progId="Equation.3">
                    <p:embed/>
                  </p:oleObj>
                </mc:Choice>
                <mc:Fallback>
                  <p:oleObj name="Уравнение" r:id="rId8" imgW="12672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3018" y="5361852"/>
                          <a:ext cx="254000" cy="355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Группа 9"/>
          <p:cNvGrpSpPr/>
          <p:nvPr/>
        </p:nvGrpSpPr>
        <p:grpSpPr>
          <a:xfrm>
            <a:off x="2975298" y="5606924"/>
            <a:ext cx="1697832" cy="370468"/>
            <a:chOff x="2975298" y="5606924"/>
            <a:chExt cx="1697832" cy="370468"/>
          </a:xfrm>
        </p:grpSpPr>
        <p:sp>
          <p:nvSpPr>
            <p:cNvPr id="7" name="Полилиния 6"/>
            <p:cNvSpPr/>
            <p:nvPr/>
          </p:nvSpPr>
          <p:spPr>
            <a:xfrm>
              <a:off x="2975298" y="5606924"/>
              <a:ext cx="1697832" cy="321784"/>
            </a:xfrm>
            <a:custGeom>
              <a:avLst/>
              <a:gdLst>
                <a:gd name="connsiteX0" fmla="*/ 869 w 1698701"/>
                <a:gd name="connsiteY0" fmla="*/ 180397 h 330416"/>
                <a:gd name="connsiteX1" fmla="*/ 65163 w 1698701"/>
                <a:gd name="connsiteY1" fmla="*/ 39903 h 330416"/>
                <a:gd name="connsiteX2" fmla="*/ 415207 w 1698701"/>
                <a:gd name="connsiteY2" fmla="*/ 8947 h 330416"/>
                <a:gd name="connsiteX3" fmla="*/ 1320082 w 1698701"/>
                <a:gd name="connsiteY3" fmla="*/ 178016 h 330416"/>
                <a:gd name="connsiteX4" fmla="*/ 1698701 w 1698701"/>
                <a:gd name="connsiteY4" fmla="*/ 330416 h 330416"/>
                <a:gd name="connsiteX0" fmla="*/ 0 w 1697832"/>
                <a:gd name="connsiteY0" fmla="*/ 180397 h 330416"/>
                <a:gd name="connsiteX1" fmla="*/ 64294 w 1697832"/>
                <a:gd name="connsiteY1" fmla="*/ 39903 h 330416"/>
                <a:gd name="connsiteX2" fmla="*/ 414338 w 1697832"/>
                <a:gd name="connsiteY2" fmla="*/ 8947 h 330416"/>
                <a:gd name="connsiteX3" fmla="*/ 1319213 w 1697832"/>
                <a:gd name="connsiteY3" fmla="*/ 178016 h 330416"/>
                <a:gd name="connsiteX4" fmla="*/ 1697832 w 1697832"/>
                <a:gd name="connsiteY4" fmla="*/ 330416 h 330416"/>
                <a:gd name="connsiteX0" fmla="*/ 0 w 1697832"/>
                <a:gd name="connsiteY0" fmla="*/ 179813 h 329832"/>
                <a:gd name="connsiteX1" fmla="*/ 83344 w 1697832"/>
                <a:gd name="connsiteY1" fmla="*/ 41700 h 329832"/>
                <a:gd name="connsiteX2" fmla="*/ 414338 w 1697832"/>
                <a:gd name="connsiteY2" fmla="*/ 8363 h 329832"/>
                <a:gd name="connsiteX3" fmla="*/ 1319213 w 1697832"/>
                <a:gd name="connsiteY3" fmla="*/ 177432 h 329832"/>
                <a:gd name="connsiteX4" fmla="*/ 1697832 w 1697832"/>
                <a:gd name="connsiteY4" fmla="*/ 329832 h 329832"/>
                <a:gd name="connsiteX0" fmla="*/ 0 w 1697832"/>
                <a:gd name="connsiteY0" fmla="*/ 180397 h 330416"/>
                <a:gd name="connsiteX1" fmla="*/ 92869 w 1697832"/>
                <a:gd name="connsiteY1" fmla="*/ 39902 h 330416"/>
                <a:gd name="connsiteX2" fmla="*/ 414338 w 1697832"/>
                <a:gd name="connsiteY2" fmla="*/ 8947 h 330416"/>
                <a:gd name="connsiteX3" fmla="*/ 1319213 w 1697832"/>
                <a:gd name="connsiteY3" fmla="*/ 178016 h 330416"/>
                <a:gd name="connsiteX4" fmla="*/ 1697832 w 1697832"/>
                <a:gd name="connsiteY4" fmla="*/ 330416 h 330416"/>
                <a:gd name="connsiteX0" fmla="*/ 0 w 1697832"/>
                <a:gd name="connsiteY0" fmla="*/ 174358 h 324377"/>
                <a:gd name="connsiteX1" fmla="*/ 92869 w 1697832"/>
                <a:gd name="connsiteY1" fmla="*/ 33863 h 324377"/>
                <a:gd name="connsiteX2" fmla="*/ 414338 w 1697832"/>
                <a:gd name="connsiteY2" fmla="*/ 2908 h 324377"/>
                <a:gd name="connsiteX3" fmla="*/ 1319213 w 1697832"/>
                <a:gd name="connsiteY3" fmla="*/ 171977 h 324377"/>
                <a:gd name="connsiteX4" fmla="*/ 1697832 w 1697832"/>
                <a:gd name="connsiteY4" fmla="*/ 324377 h 324377"/>
                <a:gd name="connsiteX0" fmla="*/ 0 w 1697832"/>
                <a:gd name="connsiteY0" fmla="*/ 171450 h 321469"/>
                <a:gd name="connsiteX1" fmla="*/ 414338 w 1697832"/>
                <a:gd name="connsiteY1" fmla="*/ 0 h 321469"/>
                <a:gd name="connsiteX2" fmla="*/ 1319213 w 1697832"/>
                <a:gd name="connsiteY2" fmla="*/ 169069 h 321469"/>
                <a:gd name="connsiteX3" fmla="*/ 1697832 w 1697832"/>
                <a:gd name="connsiteY3" fmla="*/ 321469 h 321469"/>
                <a:gd name="connsiteX0" fmla="*/ 0 w 1697832"/>
                <a:gd name="connsiteY0" fmla="*/ 172215 h 322234"/>
                <a:gd name="connsiteX1" fmla="*/ 414338 w 1697832"/>
                <a:gd name="connsiteY1" fmla="*/ 765 h 322234"/>
                <a:gd name="connsiteX2" fmla="*/ 1319213 w 1697832"/>
                <a:gd name="connsiteY2" fmla="*/ 169834 h 322234"/>
                <a:gd name="connsiteX3" fmla="*/ 1697832 w 1697832"/>
                <a:gd name="connsiteY3" fmla="*/ 322234 h 322234"/>
                <a:gd name="connsiteX0" fmla="*/ 0 w 1697832"/>
                <a:gd name="connsiteY0" fmla="*/ 172215 h 322234"/>
                <a:gd name="connsiteX1" fmla="*/ 414338 w 1697832"/>
                <a:gd name="connsiteY1" fmla="*/ 765 h 322234"/>
                <a:gd name="connsiteX2" fmla="*/ 1319213 w 1697832"/>
                <a:gd name="connsiteY2" fmla="*/ 169834 h 322234"/>
                <a:gd name="connsiteX3" fmla="*/ 1697832 w 1697832"/>
                <a:gd name="connsiteY3" fmla="*/ 322234 h 322234"/>
                <a:gd name="connsiteX0" fmla="*/ 0 w 1697832"/>
                <a:gd name="connsiteY0" fmla="*/ 172215 h 322234"/>
                <a:gd name="connsiteX1" fmla="*/ 414338 w 1697832"/>
                <a:gd name="connsiteY1" fmla="*/ 765 h 322234"/>
                <a:gd name="connsiteX2" fmla="*/ 1697832 w 1697832"/>
                <a:gd name="connsiteY2" fmla="*/ 322234 h 322234"/>
                <a:gd name="connsiteX0" fmla="*/ 0 w 1697832"/>
                <a:gd name="connsiteY0" fmla="*/ 171644 h 321663"/>
                <a:gd name="connsiteX1" fmla="*/ 414338 w 1697832"/>
                <a:gd name="connsiteY1" fmla="*/ 194 h 321663"/>
                <a:gd name="connsiteX2" fmla="*/ 1697832 w 1697832"/>
                <a:gd name="connsiteY2" fmla="*/ 321663 h 321663"/>
                <a:gd name="connsiteX0" fmla="*/ 0 w 1697832"/>
                <a:gd name="connsiteY0" fmla="*/ 171765 h 321784"/>
                <a:gd name="connsiteX1" fmla="*/ 414338 w 1697832"/>
                <a:gd name="connsiteY1" fmla="*/ 315 h 321784"/>
                <a:gd name="connsiteX2" fmla="*/ 1697832 w 1697832"/>
                <a:gd name="connsiteY2" fmla="*/ 321784 h 32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7832" h="321784">
                  <a:moveTo>
                    <a:pt x="0" y="171765"/>
                  </a:moveTo>
                  <a:cubicBezTo>
                    <a:pt x="64888" y="-23498"/>
                    <a:pt x="212328" y="8650"/>
                    <a:pt x="414338" y="315"/>
                  </a:cubicBezTo>
                  <a:cubicBezTo>
                    <a:pt x="616348" y="-8020"/>
                    <a:pt x="1418532" y="150036"/>
                    <a:pt x="1697832" y="321784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олилиния 48"/>
            <p:cNvSpPr/>
            <p:nvPr/>
          </p:nvSpPr>
          <p:spPr>
            <a:xfrm flipV="1">
              <a:off x="2975298" y="5789775"/>
              <a:ext cx="1697832" cy="187617"/>
            </a:xfrm>
            <a:custGeom>
              <a:avLst/>
              <a:gdLst>
                <a:gd name="connsiteX0" fmla="*/ 869 w 1698701"/>
                <a:gd name="connsiteY0" fmla="*/ 180397 h 330416"/>
                <a:gd name="connsiteX1" fmla="*/ 65163 w 1698701"/>
                <a:gd name="connsiteY1" fmla="*/ 39903 h 330416"/>
                <a:gd name="connsiteX2" fmla="*/ 415207 w 1698701"/>
                <a:gd name="connsiteY2" fmla="*/ 8947 h 330416"/>
                <a:gd name="connsiteX3" fmla="*/ 1320082 w 1698701"/>
                <a:gd name="connsiteY3" fmla="*/ 178016 h 330416"/>
                <a:gd name="connsiteX4" fmla="*/ 1698701 w 1698701"/>
                <a:gd name="connsiteY4" fmla="*/ 330416 h 330416"/>
                <a:gd name="connsiteX0" fmla="*/ 0 w 1697832"/>
                <a:gd name="connsiteY0" fmla="*/ 180397 h 330416"/>
                <a:gd name="connsiteX1" fmla="*/ 64294 w 1697832"/>
                <a:gd name="connsiteY1" fmla="*/ 39903 h 330416"/>
                <a:gd name="connsiteX2" fmla="*/ 414338 w 1697832"/>
                <a:gd name="connsiteY2" fmla="*/ 8947 h 330416"/>
                <a:gd name="connsiteX3" fmla="*/ 1319213 w 1697832"/>
                <a:gd name="connsiteY3" fmla="*/ 178016 h 330416"/>
                <a:gd name="connsiteX4" fmla="*/ 1697832 w 1697832"/>
                <a:gd name="connsiteY4" fmla="*/ 330416 h 330416"/>
                <a:gd name="connsiteX0" fmla="*/ 0 w 1697832"/>
                <a:gd name="connsiteY0" fmla="*/ 179813 h 329832"/>
                <a:gd name="connsiteX1" fmla="*/ 83344 w 1697832"/>
                <a:gd name="connsiteY1" fmla="*/ 41700 h 329832"/>
                <a:gd name="connsiteX2" fmla="*/ 414338 w 1697832"/>
                <a:gd name="connsiteY2" fmla="*/ 8363 h 329832"/>
                <a:gd name="connsiteX3" fmla="*/ 1319213 w 1697832"/>
                <a:gd name="connsiteY3" fmla="*/ 177432 h 329832"/>
                <a:gd name="connsiteX4" fmla="*/ 1697832 w 1697832"/>
                <a:gd name="connsiteY4" fmla="*/ 329832 h 329832"/>
                <a:gd name="connsiteX0" fmla="*/ 0 w 1697832"/>
                <a:gd name="connsiteY0" fmla="*/ 180397 h 330416"/>
                <a:gd name="connsiteX1" fmla="*/ 92869 w 1697832"/>
                <a:gd name="connsiteY1" fmla="*/ 39902 h 330416"/>
                <a:gd name="connsiteX2" fmla="*/ 414338 w 1697832"/>
                <a:gd name="connsiteY2" fmla="*/ 8947 h 330416"/>
                <a:gd name="connsiteX3" fmla="*/ 1319213 w 1697832"/>
                <a:gd name="connsiteY3" fmla="*/ 178016 h 330416"/>
                <a:gd name="connsiteX4" fmla="*/ 1697832 w 1697832"/>
                <a:gd name="connsiteY4" fmla="*/ 330416 h 330416"/>
                <a:gd name="connsiteX0" fmla="*/ 0 w 1697832"/>
                <a:gd name="connsiteY0" fmla="*/ 174358 h 324377"/>
                <a:gd name="connsiteX1" fmla="*/ 92869 w 1697832"/>
                <a:gd name="connsiteY1" fmla="*/ 33863 h 324377"/>
                <a:gd name="connsiteX2" fmla="*/ 414338 w 1697832"/>
                <a:gd name="connsiteY2" fmla="*/ 2908 h 324377"/>
                <a:gd name="connsiteX3" fmla="*/ 1319213 w 1697832"/>
                <a:gd name="connsiteY3" fmla="*/ 171977 h 324377"/>
                <a:gd name="connsiteX4" fmla="*/ 1697832 w 1697832"/>
                <a:gd name="connsiteY4" fmla="*/ 324377 h 324377"/>
                <a:gd name="connsiteX0" fmla="*/ 0 w 1697832"/>
                <a:gd name="connsiteY0" fmla="*/ 171450 h 321469"/>
                <a:gd name="connsiteX1" fmla="*/ 414338 w 1697832"/>
                <a:gd name="connsiteY1" fmla="*/ 0 h 321469"/>
                <a:gd name="connsiteX2" fmla="*/ 1319213 w 1697832"/>
                <a:gd name="connsiteY2" fmla="*/ 169069 h 321469"/>
                <a:gd name="connsiteX3" fmla="*/ 1697832 w 1697832"/>
                <a:gd name="connsiteY3" fmla="*/ 321469 h 321469"/>
                <a:gd name="connsiteX0" fmla="*/ 0 w 1697832"/>
                <a:gd name="connsiteY0" fmla="*/ 172215 h 322234"/>
                <a:gd name="connsiteX1" fmla="*/ 414338 w 1697832"/>
                <a:gd name="connsiteY1" fmla="*/ 765 h 322234"/>
                <a:gd name="connsiteX2" fmla="*/ 1319213 w 1697832"/>
                <a:gd name="connsiteY2" fmla="*/ 169834 h 322234"/>
                <a:gd name="connsiteX3" fmla="*/ 1697832 w 1697832"/>
                <a:gd name="connsiteY3" fmla="*/ 322234 h 322234"/>
                <a:gd name="connsiteX0" fmla="*/ 0 w 1697832"/>
                <a:gd name="connsiteY0" fmla="*/ 172215 h 322234"/>
                <a:gd name="connsiteX1" fmla="*/ 414338 w 1697832"/>
                <a:gd name="connsiteY1" fmla="*/ 765 h 322234"/>
                <a:gd name="connsiteX2" fmla="*/ 1319213 w 1697832"/>
                <a:gd name="connsiteY2" fmla="*/ 169834 h 322234"/>
                <a:gd name="connsiteX3" fmla="*/ 1697832 w 1697832"/>
                <a:gd name="connsiteY3" fmla="*/ 322234 h 322234"/>
                <a:gd name="connsiteX0" fmla="*/ 0 w 1697832"/>
                <a:gd name="connsiteY0" fmla="*/ 172215 h 322234"/>
                <a:gd name="connsiteX1" fmla="*/ 414338 w 1697832"/>
                <a:gd name="connsiteY1" fmla="*/ 765 h 322234"/>
                <a:gd name="connsiteX2" fmla="*/ 1697832 w 1697832"/>
                <a:gd name="connsiteY2" fmla="*/ 322234 h 322234"/>
                <a:gd name="connsiteX0" fmla="*/ 0 w 1697832"/>
                <a:gd name="connsiteY0" fmla="*/ 171644 h 321663"/>
                <a:gd name="connsiteX1" fmla="*/ 414338 w 1697832"/>
                <a:gd name="connsiteY1" fmla="*/ 194 h 321663"/>
                <a:gd name="connsiteX2" fmla="*/ 1697832 w 1697832"/>
                <a:gd name="connsiteY2" fmla="*/ 321663 h 321663"/>
                <a:gd name="connsiteX0" fmla="*/ 0 w 1697832"/>
                <a:gd name="connsiteY0" fmla="*/ 171765 h 321784"/>
                <a:gd name="connsiteX1" fmla="*/ 414338 w 1697832"/>
                <a:gd name="connsiteY1" fmla="*/ 315 h 321784"/>
                <a:gd name="connsiteX2" fmla="*/ 1697832 w 1697832"/>
                <a:gd name="connsiteY2" fmla="*/ 321784 h 321784"/>
                <a:gd name="connsiteX0" fmla="*/ 0 w 1697832"/>
                <a:gd name="connsiteY0" fmla="*/ 229094 h 229094"/>
                <a:gd name="connsiteX1" fmla="*/ 414338 w 1697832"/>
                <a:gd name="connsiteY1" fmla="*/ 57644 h 229094"/>
                <a:gd name="connsiteX2" fmla="*/ 1697832 w 1697832"/>
                <a:gd name="connsiteY2" fmla="*/ 93363 h 229094"/>
                <a:gd name="connsiteX0" fmla="*/ 0 w 1697832"/>
                <a:gd name="connsiteY0" fmla="*/ 229094 h 229094"/>
                <a:gd name="connsiteX1" fmla="*/ 414338 w 1697832"/>
                <a:gd name="connsiteY1" fmla="*/ 57644 h 229094"/>
                <a:gd name="connsiteX2" fmla="*/ 1697832 w 1697832"/>
                <a:gd name="connsiteY2" fmla="*/ 93363 h 229094"/>
                <a:gd name="connsiteX0" fmla="*/ 0 w 1697832"/>
                <a:gd name="connsiteY0" fmla="*/ 193537 h 193537"/>
                <a:gd name="connsiteX1" fmla="*/ 414338 w 1697832"/>
                <a:gd name="connsiteY1" fmla="*/ 22087 h 193537"/>
                <a:gd name="connsiteX2" fmla="*/ 1697832 w 1697832"/>
                <a:gd name="connsiteY2" fmla="*/ 57806 h 193537"/>
                <a:gd name="connsiteX0" fmla="*/ 0 w 1697832"/>
                <a:gd name="connsiteY0" fmla="*/ 192278 h 192278"/>
                <a:gd name="connsiteX1" fmla="*/ 604838 w 1697832"/>
                <a:gd name="connsiteY1" fmla="*/ 23209 h 192278"/>
                <a:gd name="connsiteX2" fmla="*/ 1697832 w 1697832"/>
                <a:gd name="connsiteY2" fmla="*/ 56547 h 192278"/>
                <a:gd name="connsiteX0" fmla="*/ 0 w 1697832"/>
                <a:gd name="connsiteY0" fmla="*/ 187823 h 187823"/>
                <a:gd name="connsiteX1" fmla="*/ 604838 w 1697832"/>
                <a:gd name="connsiteY1" fmla="*/ 18754 h 187823"/>
                <a:gd name="connsiteX2" fmla="*/ 1697832 w 1697832"/>
                <a:gd name="connsiteY2" fmla="*/ 52092 h 187823"/>
                <a:gd name="connsiteX0" fmla="*/ 0 w 1697832"/>
                <a:gd name="connsiteY0" fmla="*/ 178594 h 178594"/>
                <a:gd name="connsiteX1" fmla="*/ 604838 w 1697832"/>
                <a:gd name="connsiteY1" fmla="*/ 0 h 178594"/>
                <a:gd name="connsiteX2" fmla="*/ 1697832 w 1697832"/>
                <a:gd name="connsiteY2" fmla="*/ 42863 h 178594"/>
                <a:gd name="connsiteX0" fmla="*/ 0 w 1697832"/>
                <a:gd name="connsiteY0" fmla="*/ 178594 h 178594"/>
                <a:gd name="connsiteX1" fmla="*/ 604838 w 1697832"/>
                <a:gd name="connsiteY1" fmla="*/ 0 h 178594"/>
                <a:gd name="connsiteX2" fmla="*/ 1697832 w 1697832"/>
                <a:gd name="connsiteY2" fmla="*/ 42863 h 178594"/>
                <a:gd name="connsiteX0" fmla="*/ 0 w 1697832"/>
                <a:gd name="connsiteY0" fmla="*/ 159544 h 159544"/>
                <a:gd name="connsiteX1" fmla="*/ 478632 w 1697832"/>
                <a:gd name="connsiteY1" fmla="*/ 0 h 159544"/>
                <a:gd name="connsiteX2" fmla="*/ 1697832 w 1697832"/>
                <a:gd name="connsiteY2" fmla="*/ 23813 h 159544"/>
                <a:gd name="connsiteX0" fmla="*/ 0 w 1697832"/>
                <a:gd name="connsiteY0" fmla="*/ 183390 h 183390"/>
                <a:gd name="connsiteX1" fmla="*/ 478632 w 1697832"/>
                <a:gd name="connsiteY1" fmla="*/ 23846 h 183390"/>
                <a:gd name="connsiteX2" fmla="*/ 1697832 w 1697832"/>
                <a:gd name="connsiteY2" fmla="*/ 47659 h 183390"/>
                <a:gd name="connsiteX0" fmla="*/ 0 w 1697832"/>
                <a:gd name="connsiteY0" fmla="*/ 187617 h 187617"/>
                <a:gd name="connsiteX1" fmla="*/ 488157 w 1697832"/>
                <a:gd name="connsiteY1" fmla="*/ 16166 h 187617"/>
                <a:gd name="connsiteX2" fmla="*/ 1697832 w 1697832"/>
                <a:gd name="connsiteY2" fmla="*/ 51886 h 187617"/>
                <a:gd name="connsiteX0" fmla="*/ 0 w 1697832"/>
                <a:gd name="connsiteY0" fmla="*/ 187617 h 187617"/>
                <a:gd name="connsiteX1" fmla="*/ 488157 w 1697832"/>
                <a:gd name="connsiteY1" fmla="*/ 16166 h 187617"/>
                <a:gd name="connsiteX2" fmla="*/ 1697832 w 1697832"/>
                <a:gd name="connsiteY2" fmla="*/ 51886 h 18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7832" h="187617">
                  <a:moveTo>
                    <a:pt x="0" y="187617"/>
                  </a:moveTo>
                  <a:cubicBezTo>
                    <a:pt x="62506" y="25691"/>
                    <a:pt x="205185" y="26882"/>
                    <a:pt x="488157" y="16166"/>
                  </a:cubicBezTo>
                  <a:cubicBezTo>
                    <a:pt x="894557" y="24104"/>
                    <a:pt x="1358107" y="-44159"/>
                    <a:pt x="1697832" y="51886"/>
                  </a:cubicBezTo>
                </a:path>
              </a:pathLst>
            </a:custGeom>
            <a:noFill/>
            <a:ln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2222922" y="6290035"/>
            <a:ext cx="33123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Скорость↓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Давление↑ </a:t>
            </a: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2255149" y="4901098"/>
            <a:ext cx="33123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Скорость↑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Давление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↓</a:t>
            </a:r>
          </a:p>
        </p:txBody>
      </p:sp>
      <p:sp>
        <p:nvSpPr>
          <p:cNvPr id="52" name="Правая фигурная скобка 51"/>
          <p:cNvSpPr/>
          <p:nvPr/>
        </p:nvSpPr>
        <p:spPr>
          <a:xfrm>
            <a:off x="4988128" y="5503278"/>
            <a:ext cx="150518" cy="690678"/>
          </a:xfrm>
          <a:prstGeom prst="rightBrace">
            <a:avLst>
              <a:gd name="adj1" fmla="val 38416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4936324" y="5604310"/>
            <a:ext cx="942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l-GR" sz="2400" b="1" dirty="0" smtClean="0">
                <a:solidFill>
                  <a:srgbClr val="FF0000"/>
                </a:solidFill>
                <a:latin typeface="+mn-lt"/>
              </a:rPr>
              <a:t>Δ</a:t>
            </a:r>
            <a:r>
              <a:rPr lang="ru-RU" sz="2400" b="1" i="1" dirty="0" smtClean="0">
                <a:solidFill>
                  <a:srgbClr val="FF0000"/>
                </a:solidFill>
                <a:latin typeface="+mn-lt"/>
              </a:rPr>
              <a:t>р</a:t>
            </a:r>
          </a:p>
        </p:txBody>
      </p:sp>
      <p:graphicFrame>
        <p:nvGraphicFramePr>
          <p:cNvPr id="54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290624"/>
              </p:ext>
            </p:extLst>
          </p:nvPr>
        </p:nvGraphicFramePr>
        <p:xfrm>
          <a:off x="7596336" y="3645024"/>
          <a:ext cx="1270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0" name="Уравнение" r:id="rId10" imgW="634725" imgH="241195" progId="Equation.3">
                  <p:embed/>
                </p:oleObj>
              </mc:Choice>
              <mc:Fallback>
                <p:oleObj name="Уравнение" r:id="rId10" imgW="634725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336" y="3645024"/>
                        <a:ext cx="1270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76605" y="4668563"/>
            <a:ext cx="229262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Закон сохранения энергии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для потока идеального газа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112917" y="3569302"/>
            <a:ext cx="2256311" cy="847757"/>
          </a:xfrm>
          <a:prstGeom prst="wedgeRoundRectCallout">
            <a:avLst>
              <a:gd name="adj1" fmla="val -20833"/>
              <a:gd name="adj2" fmla="val 83404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  <p:bldP spid="50" grpId="0"/>
      <p:bldP spid="51" grpId="0"/>
      <p:bldP spid="52" grpId="0" animBg="1"/>
      <p:bldP spid="53" grpId="0"/>
      <p:bldP spid="55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9"/>
          <a:stretch>
            <a:fillRect/>
          </a:stretch>
        </p:blipFill>
        <p:spPr bwMode="auto">
          <a:xfrm rot="-504394">
            <a:off x="2951163" y="3878263"/>
            <a:ext cx="1800225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>
            <a:off x="0" y="628650"/>
            <a:ext cx="9144000" cy="3305175"/>
          </a:xfrm>
          <a:prstGeom prst="triangle">
            <a:avLst/>
          </a:prstGeom>
          <a:gradFill>
            <a:gsLst>
              <a:gs pos="32000">
                <a:srgbClr val="0000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11860" y="607174"/>
            <a:ext cx="2520280" cy="1008112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2000" b="1" dirty="0">
                <a:solidFill>
                  <a:schemeClr val="tx1"/>
                </a:solidFill>
                <a:latin typeface="+mj-lt"/>
              </a:rPr>
              <a:t>Летательные аппараты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2225" y="1735138"/>
            <a:ext cx="9144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по принципам движения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5213350"/>
            <a:ext cx="2744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5471956" y="3573016"/>
            <a:ext cx="1008112" cy="86409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64288" y="2303147"/>
            <a:ext cx="1800200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Реактивные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38646" y="2303147"/>
            <a:ext cx="1656184" cy="1008112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Инерционные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2306229"/>
            <a:ext cx="1646766" cy="100811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Инерционные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269756" y="4506828"/>
            <a:ext cx="14125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Сила?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46" y="648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Классификация </a:t>
            </a:r>
            <a:r>
              <a:rPr lang="ru-RU" altLang="ru-RU" sz="3200" b="1" dirty="0" smtClean="0">
                <a:solidFill>
                  <a:srgbClr val="00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летательных аппаратов</a:t>
            </a:r>
            <a:endParaRPr lang="ru-RU" sz="32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6326" y="2303147"/>
            <a:ext cx="2016224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Аэростатические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610544" y="2303147"/>
            <a:ext cx="21774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sz="1600" b="1" dirty="0">
                <a:solidFill>
                  <a:schemeClr val="tx1"/>
                </a:solidFill>
                <a:latin typeface="+mj-lt"/>
              </a:rPr>
              <a:t>Аэродинамические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5918</TotalTime>
  <Words>624</Words>
  <Application>Microsoft Office PowerPoint</Application>
  <PresentationFormat>Экран (4:3)</PresentationFormat>
  <Paragraphs>220</Paragraphs>
  <Slides>36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Arial</vt:lpstr>
      <vt:lpstr>Calibri</vt:lpstr>
      <vt:lpstr>Impact</vt:lpstr>
      <vt:lpstr>Magistral Medium</vt:lpstr>
      <vt:lpstr>Times New Roman</vt:lpstr>
      <vt:lpstr>Оформление по умолчанию</vt:lpstr>
      <vt:lpstr>Уравнение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ВКА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 кафеда</dc:creator>
  <cp:lastModifiedBy>Admin</cp:lastModifiedBy>
  <cp:revision>288</cp:revision>
  <dcterms:created xsi:type="dcterms:W3CDTF">2006-09-16T06:41:06Z</dcterms:created>
  <dcterms:modified xsi:type="dcterms:W3CDTF">2026-03-12T14:15:53Z</dcterms:modified>
</cp:coreProperties>
</file>